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1" r:id="rId5"/>
  </p:sldMasterIdLst>
  <p:notesMasterIdLst>
    <p:notesMasterId r:id="rId105"/>
  </p:notesMasterIdLst>
  <p:handoutMasterIdLst>
    <p:handoutMasterId r:id="rId106"/>
  </p:handoutMasterIdLst>
  <p:sldIdLst>
    <p:sldId id="903" r:id="rId6"/>
    <p:sldId id="418" r:id="rId7"/>
    <p:sldId id="582" r:id="rId8"/>
    <p:sldId id="662" r:id="rId9"/>
    <p:sldId id="834" r:id="rId10"/>
    <p:sldId id="603" r:id="rId11"/>
    <p:sldId id="598" r:id="rId12"/>
    <p:sldId id="668" r:id="rId13"/>
    <p:sldId id="763" r:id="rId14"/>
    <p:sldId id="847" r:id="rId15"/>
    <p:sldId id="629" r:id="rId16"/>
    <p:sldId id="628" r:id="rId17"/>
    <p:sldId id="764" r:id="rId18"/>
    <p:sldId id="765" r:id="rId19"/>
    <p:sldId id="766" r:id="rId20"/>
    <p:sldId id="768" r:id="rId21"/>
    <p:sldId id="767" r:id="rId22"/>
    <p:sldId id="769" r:id="rId23"/>
    <p:sldId id="770" r:id="rId24"/>
    <p:sldId id="771" r:id="rId25"/>
    <p:sldId id="773" r:id="rId26"/>
    <p:sldId id="774" r:id="rId27"/>
    <p:sldId id="835" r:id="rId28"/>
    <p:sldId id="775" r:id="rId29"/>
    <p:sldId id="776" r:id="rId30"/>
    <p:sldId id="777" r:id="rId31"/>
    <p:sldId id="778" r:id="rId32"/>
    <p:sldId id="779" r:id="rId33"/>
    <p:sldId id="780" r:id="rId34"/>
    <p:sldId id="790" r:id="rId35"/>
    <p:sldId id="789" r:id="rId36"/>
    <p:sldId id="781" r:id="rId37"/>
    <p:sldId id="782" r:id="rId38"/>
    <p:sldId id="783" r:id="rId39"/>
    <p:sldId id="784" r:id="rId40"/>
    <p:sldId id="785" r:id="rId41"/>
    <p:sldId id="786" r:id="rId42"/>
    <p:sldId id="848" r:id="rId43"/>
    <p:sldId id="833" r:id="rId44"/>
    <p:sldId id="845" r:id="rId45"/>
    <p:sldId id="843" r:id="rId46"/>
    <p:sldId id="844" r:id="rId47"/>
    <p:sldId id="849" r:id="rId48"/>
    <p:sldId id="832" r:id="rId49"/>
    <p:sldId id="791" r:id="rId50"/>
    <p:sldId id="792" r:id="rId51"/>
    <p:sldId id="793" r:id="rId52"/>
    <p:sldId id="794" r:id="rId53"/>
    <p:sldId id="795" r:id="rId54"/>
    <p:sldId id="850" r:id="rId55"/>
    <p:sldId id="831" r:id="rId56"/>
    <p:sldId id="797" r:id="rId57"/>
    <p:sldId id="798" r:id="rId58"/>
    <p:sldId id="799" r:id="rId59"/>
    <p:sldId id="800" r:id="rId60"/>
    <p:sldId id="801" r:id="rId61"/>
    <p:sldId id="802" r:id="rId62"/>
    <p:sldId id="804" r:id="rId63"/>
    <p:sldId id="805" r:id="rId64"/>
    <p:sldId id="806" r:id="rId65"/>
    <p:sldId id="807" r:id="rId66"/>
    <p:sldId id="851" r:id="rId67"/>
    <p:sldId id="760" r:id="rId68"/>
    <p:sldId id="761" r:id="rId69"/>
    <p:sldId id="830" r:id="rId70"/>
    <p:sldId id="808" r:id="rId71"/>
    <p:sldId id="809" r:id="rId72"/>
    <p:sldId id="810" r:id="rId73"/>
    <p:sldId id="811" r:id="rId74"/>
    <p:sldId id="812" r:id="rId75"/>
    <p:sldId id="813" r:id="rId76"/>
    <p:sldId id="814" r:id="rId77"/>
    <p:sldId id="823" r:id="rId78"/>
    <p:sldId id="852" r:id="rId79"/>
    <p:sldId id="815" r:id="rId80"/>
    <p:sldId id="816" r:id="rId81"/>
    <p:sldId id="817" r:id="rId82"/>
    <p:sldId id="838" r:id="rId83"/>
    <p:sldId id="837" r:id="rId84"/>
    <p:sldId id="836" r:id="rId85"/>
    <p:sldId id="855" r:id="rId86"/>
    <p:sldId id="819" r:id="rId87"/>
    <p:sldId id="824" r:id="rId88"/>
    <p:sldId id="820" r:id="rId89"/>
    <p:sldId id="826" r:id="rId90"/>
    <p:sldId id="827" r:id="rId91"/>
    <p:sldId id="828" r:id="rId92"/>
    <p:sldId id="829" r:id="rId93"/>
    <p:sldId id="846" r:id="rId94"/>
    <p:sldId id="825" r:id="rId95"/>
    <p:sldId id="839" r:id="rId96"/>
    <p:sldId id="840" r:id="rId97"/>
    <p:sldId id="841" r:id="rId98"/>
    <p:sldId id="842" r:id="rId99"/>
    <p:sldId id="759" r:id="rId100"/>
    <p:sldId id="853" r:id="rId101"/>
    <p:sldId id="854" r:id="rId102"/>
    <p:sldId id="856" r:id="rId103"/>
    <p:sldId id="902" r:id="rId104"/>
  </p:sldIdLst>
  <p:sldSz cx="9902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9AD"/>
    <a:srgbClr val="1D48D1"/>
    <a:srgbClr val="FF0000"/>
    <a:srgbClr val="C5D1F7"/>
    <a:srgbClr val="00B050"/>
    <a:srgbClr val="193EB0"/>
    <a:srgbClr val="7F7F7F"/>
    <a:srgbClr val="465992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AE6CBB-95EF-4B3D-B8F8-CF59C8F56D3D}" v="6" dt="2021-10-29T12:54:24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0" autoAdjust="0"/>
    <p:restoredTop sz="83563" autoAdjust="0"/>
  </p:normalViewPr>
  <p:slideViewPr>
    <p:cSldViewPr snapToGrid="0">
      <p:cViewPr varScale="1">
        <p:scale>
          <a:sx n="80" d="100"/>
          <a:sy n="80" d="100"/>
        </p:scale>
        <p:origin x="1422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24110"/>
    </p:cViewPr>
  </p:sorterViewPr>
  <p:notesViewPr>
    <p:cSldViewPr snapToGrid="0" showGuides="1">
      <p:cViewPr varScale="1">
        <p:scale>
          <a:sx n="58" d="100"/>
          <a:sy n="58" d="100"/>
        </p:scale>
        <p:origin x="185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5/10/relationships/revisionInfo" Target="revisionInfo.xml"/><Relationship Id="rId16" Type="http://schemas.openxmlformats.org/officeDocument/2006/relationships/slide" Target="slides/slide11.xml"/><Relationship Id="rId107" Type="http://schemas.openxmlformats.org/officeDocument/2006/relationships/presProps" Target="presProp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heme" Target="theme/theme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E193037 - AHMED DANIYAL EJAZ" userId="S::bee193037@cust.pk::4a6b53f6-0da8-4001-9052-9ea53fc17fa5" providerId="AD" clId="Web-{A2AE6CBB-95EF-4B3D-B8F8-CF59C8F56D3D}"/>
    <pc:docChg chg="modSld">
      <pc:chgData name="BEE193037 - AHMED DANIYAL EJAZ" userId="S::bee193037@cust.pk::4a6b53f6-0da8-4001-9052-9ea53fc17fa5" providerId="AD" clId="Web-{A2AE6CBB-95EF-4B3D-B8F8-CF59C8F56D3D}" dt="2021-10-29T12:54:24.440" v="5"/>
      <pc:docMkLst>
        <pc:docMk/>
      </pc:docMkLst>
      <pc:sldChg chg="addSp delSp">
        <pc:chgData name="BEE193037 - AHMED DANIYAL EJAZ" userId="S::bee193037@cust.pk::4a6b53f6-0da8-4001-9052-9ea53fc17fa5" providerId="AD" clId="Web-{A2AE6CBB-95EF-4B3D-B8F8-CF59C8F56D3D}" dt="2021-10-29T12:54:24.440" v="5"/>
        <pc:sldMkLst>
          <pc:docMk/>
          <pc:sldMk cId="2894599854" sldId="773"/>
        </pc:sldMkLst>
        <pc:spChg chg="add">
          <ac:chgData name="BEE193037 - AHMED DANIYAL EJAZ" userId="S::bee193037@cust.pk::4a6b53f6-0da8-4001-9052-9ea53fc17fa5" providerId="AD" clId="Web-{A2AE6CBB-95EF-4B3D-B8F8-CF59C8F56D3D}" dt="2021-10-29T12:54:00.470" v="0"/>
          <ac:spMkLst>
            <pc:docMk/>
            <pc:sldMk cId="2894599854" sldId="773"/>
            <ac:spMk id="2" creationId="{979B4C8E-B90B-48D0-A7FA-AD49E9A25E49}"/>
          </ac:spMkLst>
        </pc:spChg>
        <pc:spChg chg="add">
          <ac:chgData name="BEE193037 - AHMED DANIYAL EJAZ" userId="S::bee193037@cust.pk::4a6b53f6-0da8-4001-9052-9ea53fc17fa5" providerId="AD" clId="Web-{A2AE6CBB-95EF-4B3D-B8F8-CF59C8F56D3D}" dt="2021-10-29T12:54:08.189" v="1"/>
          <ac:spMkLst>
            <pc:docMk/>
            <pc:sldMk cId="2894599854" sldId="773"/>
            <ac:spMk id="3" creationId="{6F075297-30C1-4C05-992D-D298F78AE65B}"/>
          </ac:spMkLst>
        </pc:spChg>
        <pc:spChg chg="add">
          <ac:chgData name="BEE193037 - AHMED DANIYAL EJAZ" userId="S::bee193037@cust.pk::4a6b53f6-0da8-4001-9052-9ea53fc17fa5" providerId="AD" clId="Web-{A2AE6CBB-95EF-4B3D-B8F8-CF59C8F56D3D}" dt="2021-10-29T12:54:08.564" v="2"/>
          <ac:spMkLst>
            <pc:docMk/>
            <pc:sldMk cId="2894599854" sldId="773"/>
            <ac:spMk id="4" creationId="{83AFBEFC-32AB-4608-924B-E84198588437}"/>
          </ac:spMkLst>
        </pc:spChg>
        <pc:spChg chg="add">
          <ac:chgData name="BEE193037 - AHMED DANIYAL EJAZ" userId="S::bee193037@cust.pk::4a6b53f6-0da8-4001-9052-9ea53fc17fa5" providerId="AD" clId="Web-{A2AE6CBB-95EF-4B3D-B8F8-CF59C8F56D3D}" dt="2021-10-29T12:54:08.861" v="3"/>
          <ac:spMkLst>
            <pc:docMk/>
            <pc:sldMk cId="2894599854" sldId="773"/>
            <ac:spMk id="5" creationId="{EECFE2E3-814F-4C65-9482-3D24D30DD0C9}"/>
          </ac:spMkLst>
        </pc:spChg>
        <pc:spChg chg="add del">
          <ac:chgData name="BEE193037 - AHMED DANIYAL EJAZ" userId="S::bee193037@cust.pk::4a6b53f6-0da8-4001-9052-9ea53fc17fa5" providerId="AD" clId="Web-{A2AE6CBB-95EF-4B3D-B8F8-CF59C8F56D3D}" dt="2021-10-29T12:54:24.440" v="5"/>
          <ac:spMkLst>
            <pc:docMk/>
            <pc:sldMk cId="2894599854" sldId="773"/>
            <ac:spMk id="6" creationId="{F7E1C31A-CB52-4E22-BDFA-B8DDB36858C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5ED6F3-E40F-44F2-BE05-DB33136FC6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598F67-38FF-4462-B449-38464380E2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C7527-5D9F-40D8-B0DF-951550578687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F7298-DB13-467A-B649-602D60CA4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C58F4-FA32-4301-9E90-FAEB1B024A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96A25-6066-4CF1-B957-08535A972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06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57C17-E6FD-4AF5-A787-31E9CCE99A85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C55F-00F1-4985-9065-F2D92AE05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5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Classifier.html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cikit-learn.org/stable/modules/generated/sklearn.tree.DecisionTreeRegressor.html" TargetMode="Externa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VotingClassifier.html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cikit-learn.org/stable/modules/generated/sklearn.ensemble.VotingRegressor.html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RandomForestClassifier.html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cikit-learn.org/stable/modules/generated/sklearn.ensemble.RandomForestRegressor.html" TargetMode="Externa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AdaBoostClassifier.html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cikit-learn.org/stable/modules/generated/sklearn.ensemble.AdaBoostRegressor.html" TargetMode="Externa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GradientBoostingClassifier.html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cikit-learn.org/stable/modules/generated/sklearn.ensemble.GradientBoostingRegressor.html" TargetMode="Externa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xgboost.readthedocs.io/en/latest/python/index.html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9C55F-00F1-4985-9065-F2D92AE05D0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508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Here, quantities such as “odds” and “logit” are formally defined.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201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First, we should train the logistic regression model.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That is, we should get the regression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ko-KR" altLang="ko-KR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a training dataset.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If there were any pattern in the data, it is summarized by the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ko-KR" altLang="ko-KR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makes the prediction step fast and efficient.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Now, we take a break from the math.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Let’s think about what “prediction” means in the context of linear regression.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First, we should train the model. That is, we should get the regression parameters </a:t>
                </a:r>
                <a:r>
                  <a:rPr lang="ko-KR" altLang="ko-KR" sz="1200" i="0">
                    <a:latin typeface="Cambria Math" panose="02040503050406030204" pitchFamily="18" charset="0"/>
                  </a:rPr>
                  <a:t>{</a:t>
                </a:r>
                <a:r>
                  <a:rPr lang="ko-KR" altLang="en-US" sz="1200" i="0">
                    <a:latin typeface="Cambria Math" panose="02040503050406030204" pitchFamily="18" charset="0"/>
                  </a:rPr>
                  <a:t>𝛽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_𝑖 }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a training dataset.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97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“prediction” step the probability of the response variable being equal to 1 is calculated.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predicted probability must be compared to a </a:t>
            </a:r>
            <a:r>
              <a:rPr lang="en-US" b="1" dirty="0"/>
              <a:t>cutoff </a:t>
            </a:r>
            <a:r>
              <a:rPr lang="en-US" dirty="0"/>
              <a:t>in order to determine whether the predicted response can be regarded as 0 or 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cutoff is a hyperparameter set by the practitioner.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Sometimes, this cutoff is referred to as “threshold”.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508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Logistic regression prediction is illustrated by a picture.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Please</a:t>
                </a:r>
                <a:r>
                  <a:rPr lang="en-US" altLang="ko-KR" sz="12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otice that the output is not directly the predicted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has to be compared to a cutoff probability to make the final prediction.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Logistic regression prediction is illustrated by a picture.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Please</a:t>
                </a:r>
                <a:r>
                  <a:rPr lang="en-US" altLang="ko-KR" sz="12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otice that the output is not directly the predicted </a:t>
                </a:r>
                <a:r>
                  <a:rPr lang="en-US" altLang="ko-KR" sz="1200" i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𝑦</a:t>
                </a:r>
                <a:r>
                  <a:rPr lang="ko-KR" altLang="en-US" sz="1200" i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 ̂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 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has to be compared to a cutoff probability to make the final prediction.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99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will go a bit deeper into the details.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Please, remember that,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+For linear regression (OLS): the minimization target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200" b="1" i="1"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</m:d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+For Lasso regression: the minimization target is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2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</m:d>
                      </m:e>
                      <m:sup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nary>
                      <m:naryPr>
                        <m:chr m:val="∑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ko-KR" sz="12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sz="1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sz="12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+</a:t>
                </a:r>
                <a:r>
                  <a:rPr lang="en-US" altLang="ko-KR" dirty="0"/>
                  <a:t>For Ridge regression: the minimization target is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ko-KR" sz="12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</m:d>
                      </m:e>
                      <m:sup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2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nary>
                      <m:naryPr>
                        <m:chr m:val="∑"/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12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Similarly, we will define an appropriate loss function for the logistic regression.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will go a bit deeper into the details.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Please, remember that,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+For linear regression (OLS): the minimization target is </a:t>
                </a:r>
                <a:r>
                  <a:rPr lang="en-US" altLang="ko-KR" sz="1200" b="1" i="0">
                    <a:latin typeface="Cambria Math" panose="02040503050406030204" pitchFamily="18" charset="0"/>
                  </a:rPr>
                  <a:t>|</a:t>
                </a:r>
                <a:r>
                  <a:rPr lang="ko-KR" altLang="en-US" sz="1200" b="1" i="0">
                    <a:latin typeface="Cambria Math" panose="02040503050406030204" pitchFamily="18" charset="0"/>
                  </a:rPr>
                  <a:t>𝜺|</a:t>
                </a:r>
                <a:r>
                  <a:rPr lang="en-US" altLang="ko-KR" sz="1200" b="1" i="0">
                    <a:latin typeface="Cambria Math" panose="02040503050406030204" pitchFamily="18" charset="0"/>
                  </a:rPr>
                  <a:t>^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2</a:t>
                </a:r>
                <a:r>
                  <a:rPr lang="en-US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+For Lasso regression: the minimization target is </a:t>
                </a:r>
                <a:r>
                  <a:rPr lang="en-US" altLang="ko-KR" sz="1200" b="1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𝑳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=</a:t>
                </a:r>
                <a:r>
                  <a:rPr lang="en-US" altLang="ko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ko-KR" altLang="en-US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𝜺|</a:t>
                </a:r>
                <a:r>
                  <a:rPr lang="en-US" altLang="ko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^</a:t>
                </a:r>
                <a:r>
                  <a:rPr lang="en-US" altLang="ko-KR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+</a:t>
                </a:r>
                <a:r>
                  <a:rPr lang="ko-KR" altLang="en-US" sz="1200" b="1" i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𝝀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∑_(𝑖=0)</a:t>
                </a:r>
                <a:r>
                  <a:rPr lang="en-US" altLang="ko-KR" sz="1200" b="0" i="0">
                    <a:latin typeface="Cambria Math" panose="02040503050406030204" pitchFamily="18" charset="0"/>
                  </a:rPr>
                  <a:t>^𝑘</a:t>
                </a:r>
                <a:r>
                  <a:rPr lang="en-US" altLang="ko-KR" sz="1200" b="0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▒</a:t>
                </a:r>
                <a:r>
                  <a:rPr lang="ko-KR" altLang="en-US" sz="1200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𝛽</a:t>
                </a:r>
                <a:r>
                  <a:rPr lang="en-US" altLang="ko-KR" sz="1200" i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_𝑖^2 </a:t>
                </a:r>
                <a:r>
                  <a:rPr lang="en-US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+</a:t>
                </a:r>
                <a:r>
                  <a:rPr lang="en-US" altLang="ko-KR" dirty="0"/>
                  <a:t>For Ridge regression: the minimization target is </a:t>
                </a:r>
                <a:r>
                  <a:rPr lang="en-US" altLang="ko-KR" sz="1200" b="1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𝑳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=</a:t>
                </a:r>
                <a:r>
                  <a:rPr lang="en-US" altLang="ko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|</a:t>
                </a:r>
                <a:r>
                  <a:rPr lang="ko-KR" altLang="en-US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𝜺|</a:t>
                </a:r>
                <a:r>
                  <a:rPr lang="en-US" altLang="ko-KR" sz="1200" b="1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^</a:t>
                </a:r>
                <a:r>
                  <a:rPr lang="en-US" altLang="ko-KR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+</a:t>
                </a:r>
                <a:r>
                  <a:rPr lang="ko-KR" altLang="en-US" sz="1200" b="1" i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𝝀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∑_(𝑖=0)</a:t>
                </a:r>
                <a:r>
                  <a:rPr lang="en-US" altLang="ko-KR" sz="1200" b="0" i="0">
                    <a:latin typeface="Cambria Math" panose="02040503050406030204" pitchFamily="18" charset="0"/>
                  </a:rPr>
                  <a:t>^𝑘</a:t>
                </a:r>
                <a:r>
                  <a:rPr lang="en-US" altLang="ko-KR" sz="1200" b="0" i="0">
                    <a:solidFill>
                      <a:srgbClr val="0070C0"/>
                    </a:solidFill>
                    <a:latin typeface="Cambria Math" panose="02040503050406030204" pitchFamily="18" charset="0"/>
                    <a:sym typeface="Symbol" panose="05050102010706020507" pitchFamily="18" charset="2"/>
                  </a:rPr>
                  <a:t>▒|</a:t>
                </a:r>
                <a:r>
                  <a:rPr lang="ko-KR" altLang="en-US" sz="1200" i="0">
                    <a:solidFill>
                      <a:srgbClr val="0070C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𝛽</a:t>
                </a:r>
                <a:r>
                  <a:rPr lang="en-US" altLang="ko-KR" sz="1200" i="0">
                    <a:solidFill>
                      <a:srgbClr val="0070C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_𝑖 | </a:t>
                </a:r>
                <a:r>
                  <a:rPr lang="en-US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Similarly, we will define an appropriate loss function for the logistic regression.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844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Instead of pursuing the maximization of the logarithmic likelihood, we will minimize the </a:t>
                </a:r>
                <a:r>
                  <a:rPr lang="en-US" b="1" dirty="0"/>
                  <a:t>negative</a:t>
                </a:r>
                <a:r>
                  <a:rPr lang="en-US" dirty="0"/>
                  <a:t> logarithmic likelihood.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</a:t>
                </a:r>
                <a:r>
                  <a:rPr lang="en-US" baseline="0" dirty="0"/>
                  <a:t> assume that t</a:t>
                </a:r>
                <a:r>
                  <a:rPr lang="en-US" dirty="0"/>
                  <a:t>he response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</a:t>
                </a:r>
                <a:r>
                  <a:rPr lang="en-US" baseline="0" dirty="0"/>
                  <a:t> classes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instead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Instead of pursuing the maximization of the logarithmic likelihood, we will minimize the </a:t>
                </a:r>
                <a:r>
                  <a:rPr lang="en-US" b="1" dirty="0"/>
                  <a:t>negative</a:t>
                </a:r>
                <a:r>
                  <a:rPr lang="en-US" dirty="0"/>
                  <a:t> logarithmic likelihood.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</a:t>
                </a:r>
                <a:r>
                  <a:rPr lang="en-US" baseline="0" dirty="0"/>
                  <a:t> assume that t</a:t>
                </a:r>
                <a:r>
                  <a:rPr lang="en-US" dirty="0"/>
                  <a:t>he response </a:t>
                </a:r>
                <a:r>
                  <a:rPr lang="en-US" i="0" dirty="0">
                    <a:latin typeface="Cambria Math" panose="02040503050406030204" pitchFamily="18" charset="0"/>
                  </a:rPr>
                  <a:t>𝑌</a:t>
                </a:r>
                <a:r>
                  <a:rPr lang="en-US" dirty="0"/>
                  <a:t> has</a:t>
                </a:r>
                <a:r>
                  <a:rPr lang="en-US" baseline="0" dirty="0"/>
                  <a:t> classes</a:t>
                </a:r>
                <a:r>
                  <a:rPr lang="en-US" dirty="0"/>
                  <a:t> </a:t>
                </a:r>
                <a:r>
                  <a:rPr lang="en-US" altLang="ko-KR" sz="120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ko-KR" sz="1200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−1</a:t>
                </a:r>
                <a:r>
                  <a:rPr lang="en-US" altLang="ko-KR" sz="120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ko-KR" sz="1200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ko-KR" sz="120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1}</a:t>
                </a:r>
                <a:r>
                  <a:rPr lang="en-US" dirty="0"/>
                  <a:t> instead of </a:t>
                </a:r>
                <a:r>
                  <a:rPr lang="en-US" altLang="ko-KR" sz="120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{</a:t>
                </a:r>
                <a:r>
                  <a:rPr lang="en-US" altLang="ko-KR" sz="1200" b="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0,1}</a:t>
                </a:r>
                <a:r>
                  <a:rPr lang="en-US" dirty="0"/>
                  <a:t>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29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single column matrix that corresponds</a:t>
                </a:r>
                <a:r>
                  <a:rPr lang="en-US" baseline="0" dirty="0"/>
                  <a:t> to an observation. The sub-index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aseline="0" dirty="0"/>
                  <a:t> goes from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aseline="0" dirty="0"/>
                  <a:t> to </a:t>
                </a:r>
                <a14:m>
                  <m:oMath xmlns:m="http://schemas.openxmlformats.org/officeDocument/2006/math">
                    <m:r>
                      <a:rPr lang="en-US" i="1" baseline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aseline="0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200" i="1">
                            <a:latin typeface="Cambria Math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baseline="0" dirty="0"/>
                  <a:t> is the transpose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. </a:t>
                </a:r>
                <a:endParaRPr lang="en-US" baseline="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ko-KR" dirty="0"/>
                  <a:t> is a single column matrix that</a:t>
                </a:r>
                <a:r>
                  <a:rPr lang="en-US" altLang="ko-KR" baseline="0" dirty="0"/>
                  <a:t> contains the model parameters.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2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altLang="ko-KR" sz="1200" i="1"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ko-KR" sz="12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baseline="0" dirty="0"/>
                  <a:t>is the transpose of </a:t>
                </a:r>
                <a14:m>
                  <m:oMath xmlns:m="http://schemas.openxmlformats.org/officeDocument/2006/math">
                    <m:r>
                      <a:rPr lang="ko-KR" altLang="en-US" sz="1200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ko-KR" dirty="0"/>
                  <a:t>. </a:t>
                </a:r>
                <a:endParaRPr lang="en-US" altLang="ko-KR" baseline="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1" i="0">
                    <a:latin typeface="Cambria Math" panose="02040503050406030204" pitchFamily="18" charset="0"/>
                  </a:rPr>
                  <a:t>𝒙</a:t>
                </a:r>
                <a:r>
                  <a:rPr lang="ko-KR" altLang="ko-KR" sz="1200" b="1" i="0">
                    <a:latin typeface="Cambria Math" panose="02040503050406030204" pitchFamily="18" charset="0"/>
                  </a:rPr>
                  <a:t>_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𝑖</a:t>
                </a:r>
                <a:r>
                  <a:rPr lang="en-US" dirty="0"/>
                  <a:t> is a single column matrix that corresponds</a:t>
                </a:r>
                <a:r>
                  <a:rPr lang="en-US" baseline="0" dirty="0"/>
                  <a:t> to an observation. The sub-index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𝑖</a:t>
                </a:r>
                <a:r>
                  <a:rPr lang="en-US" baseline="0" dirty="0"/>
                  <a:t> goes from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1</a:t>
                </a:r>
                <a:r>
                  <a:rPr lang="en-US" baseline="0" dirty="0"/>
                  <a:t> to </a:t>
                </a:r>
                <a:r>
                  <a:rPr lang="en-US" i="0" baseline="0" dirty="0">
                    <a:latin typeface="Cambria Math" panose="02040503050406030204" pitchFamily="18" charset="0"/>
                  </a:rPr>
                  <a:t>𝑛</a:t>
                </a:r>
                <a:r>
                  <a:rPr lang="en-US" baseline="0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b="1" i="0">
                    <a:latin typeface="Cambria Math" panose="02040503050406030204" pitchFamily="18" charset="0"/>
                  </a:rPr>
                  <a:t>𝒙</a:t>
                </a:r>
                <a:r>
                  <a:rPr lang="ko-KR" altLang="ko-KR" sz="1200" b="1" i="0">
                    <a:latin typeface="Cambria Math" panose="02040503050406030204" pitchFamily="18" charset="0"/>
                  </a:rPr>
                  <a:t>_</a:t>
                </a:r>
                <a:r>
                  <a:rPr lang="en-US" altLang="ko-KR" sz="1200" i="0">
                    <a:latin typeface="Cambria Math"/>
                  </a:rPr>
                  <a:t>𝑖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^</a:t>
                </a:r>
                <a:r>
                  <a:rPr lang="en-US" altLang="ko-KR" sz="1200" i="0">
                    <a:latin typeface="Cambria Math"/>
                  </a:rPr>
                  <a:t>𝑡</a:t>
                </a:r>
                <a:r>
                  <a:rPr lang="en-US" baseline="0" dirty="0"/>
                  <a:t> is the transpose of </a:t>
                </a:r>
                <a:r>
                  <a:rPr lang="en-US" altLang="ko-KR" sz="1200" b="1" i="0">
                    <a:latin typeface="Cambria Math" panose="02040503050406030204" pitchFamily="18" charset="0"/>
                  </a:rPr>
                  <a:t>𝒙</a:t>
                </a:r>
                <a:r>
                  <a:rPr lang="ko-KR" altLang="ko-KR" sz="1200" b="1" i="0">
                    <a:latin typeface="Cambria Math" panose="02040503050406030204" pitchFamily="18" charset="0"/>
                  </a:rPr>
                  <a:t>_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𝑖</a:t>
                </a:r>
                <a:r>
                  <a:rPr lang="en-US" altLang="ko-KR" dirty="0"/>
                  <a:t>. </a:t>
                </a:r>
                <a:endParaRPr lang="en-US" baseline="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1" i="0">
                    <a:latin typeface="Cambria Math" panose="02040503050406030204" pitchFamily="18" charset="0"/>
                  </a:rPr>
                  <a:t>𝜷</a:t>
                </a:r>
                <a:r>
                  <a:rPr lang="en-US" altLang="ko-KR" dirty="0"/>
                  <a:t> is a single column matrix that</a:t>
                </a:r>
                <a:r>
                  <a:rPr lang="en-US" altLang="ko-KR" baseline="0" dirty="0"/>
                  <a:t> contains the model parameters.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1" i="0">
                    <a:latin typeface="Cambria Math" panose="02040503050406030204" pitchFamily="18" charset="0"/>
                  </a:rPr>
                  <a:t>𝜷</a:t>
                </a:r>
                <a:r>
                  <a:rPr lang="ko-KR" altLang="ko-KR" sz="1200" b="1" i="0">
                    <a:latin typeface="Cambria Math" panose="02040503050406030204" pitchFamily="18" charset="0"/>
                  </a:rPr>
                  <a:t>^</a:t>
                </a:r>
                <a:r>
                  <a:rPr lang="en-US" altLang="ko-KR" sz="1200" i="0">
                    <a:latin typeface="Cambria Math"/>
                  </a:rPr>
                  <a:t>𝑡  </a:t>
                </a:r>
                <a:r>
                  <a:rPr lang="en-US" altLang="ko-KR" baseline="0" dirty="0"/>
                  <a:t>is the transpose of </a:t>
                </a:r>
                <a:r>
                  <a:rPr lang="ko-KR" altLang="en-US" sz="1200" b="1" i="0">
                    <a:latin typeface="Cambria Math" panose="02040503050406030204" pitchFamily="18" charset="0"/>
                  </a:rPr>
                  <a:t>𝜷</a:t>
                </a:r>
                <a:r>
                  <a:rPr lang="en-US" altLang="ko-KR" dirty="0"/>
                  <a:t>. </a:t>
                </a:r>
                <a:endParaRPr lang="en-US" altLang="ko-KR" baseline="0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35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Here, the expression for the gradient is given.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gradient is a vector (or a single column matrix) that contains the direction of steepest growth of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Inversely, the negative gradient </a:t>
                </a:r>
                <a:r>
                  <a:rPr lang="en-US" altLang="ko-KR" dirty="0"/>
                  <a:t>contains the direction of steepest descent of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Here, the expression for the gradient is given.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gradient is a vector (or a single column matrix) that contains the direction of steepest growth of </a:t>
                </a:r>
                <a:r>
                  <a:rPr lang="en-US" altLang="ko-KR" sz="1200" i="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𝐿</a:t>
                </a:r>
                <a:r>
                  <a:rPr lang="en-US" altLang="ko-KR" sz="120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ko-KR" sz="1200" b="1" i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</a:t>
                </a:r>
                <a:r>
                  <a:rPr lang="en-US" altLang="ko-KR" sz="120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Inversely, the negative gradient </a:t>
                </a:r>
                <a:r>
                  <a:rPr lang="en-US" altLang="ko-KR" dirty="0"/>
                  <a:t>contains the direction of steepest descent of </a:t>
                </a:r>
                <a:r>
                  <a:rPr lang="en-US" altLang="ko-KR" sz="1200" i="0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𝐿</a:t>
                </a:r>
                <a:r>
                  <a:rPr lang="en-US" altLang="ko-KR" sz="120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ko-KR" sz="1200" b="1" i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</a:t>
                </a:r>
                <a:r>
                  <a:rPr lang="en-US" altLang="ko-KR" sz="120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482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gradient 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𝜵</m:t>
                    </m:r>
                    <m:r>
                      <a:rPr lang="en-US" altLang="ko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/>
                  <a:t>is a single column matrix that</a:t>
                </a:r>
                <a:r>
                  <a:rPr lang="en-US" altLang="ko-KR" baseline="0" dirty="0"/>
                  <a:t> contains the partial derivatives.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gradient </a:t>
                </a:r>
                <a:r>
                  <a:rPr lang="en-US" altLang="ko-KR" sz="1200" b="1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𝜵</a:t>
                </a:r>
                <a:r>
                  <a:rPr lang="en-US" altLang="ko-KR" sz="120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𝐿(</a:t>
                </a:r>
                <a:r>
                  <a:rPr lang="en-US" altLang="ko-KR" sz="1200" b="1" i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</a:t>
                </a:r>
                <a:r>
                  <a:rPr lang="en-US" altLang="ko-KR" sz="1200" i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)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/>
                  <a:t>is a single column matrix that</a:t>
                </a:r>
                <a:r>
                  <a:rPr lang="en-US" altLang="ko-KR" baseline="0" dirty="0"/>
                  <a:t> contains the partial derivatives.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510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Here, the gradient descent algorithm is laid out.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is an iterative algorithm that approaches the optimal solution in small steps.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notice that the hyperparameter eta (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) controls the convergence speed.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Here, the gradient descent algorithm is laid out.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is an iterative algorithm that approaches the optimal solution in small steps.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notice that the hyperparameter eta (</a:t>
                </a:r>
                <a:r>
                  <a:rPr lang="en-US" altLang="ko-KR" sz="1200" i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𝜂</a:t>
                </a:r>
                <a:r>
                  <a:rPr lang="en-US" dirty="0"/>
                  <a:t>) controls the convergence speed.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4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473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picture illustrates the gradient descent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649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quite straightforward to implement the Sigmoid function and the gradient in Python.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734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does not require a lot of coding to implement the gradient descent algorithm in Python.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“train()” function is implemented as a member method of a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733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73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test result of a classification prediction can be summarized by a confusion matrix.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columns correspond to the actual class labels while the rows correspond to the predicted class labels.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When </a:t>
                </a:r>
                <a:r>
                  <a:rPr lang="en-US" altLang="ko-KR" dirty="0"/>
                  <a:t>the response variable represents</a:t>
                </a:r>
                <a:r>
                  <a:rPr lang="en-US" dirty="0"/>
                  <a:t> two classes, the confusion matrix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in shape.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For a given number of classes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the confusion matrix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 shape.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test result of a classification prediction can be summarized by a confusion matrix.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columns correspond to the actual class labels while the rows correspond to the predicted class labels.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When </a:t>
                </a:r>
                <a:r>
                  <a:rPr lang="en-US" altLang="ko-KR" dirty="0"/>
                  <a:t>the response variable represents</a:t>
                </a:r>
                <a:r>
                  <a:rPr lang="en-US" dirty="0"/>
                  <a:t> two classes, the confusion matrix is </a:t>
                </a:r>
                <a:r>
                  <a:rPr lang="en-US" b="0" i="0">
                    <a:latin typeface="Cambria Math" panose="02040503050406030204" pitchFamily="18" charset="0"/>
                  </a:rPr>
                  <a:t>2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×2</a:t>
                </a:r>
                <a:r>
                  <a:rPr lang="en-US" dirty="0"/>
                  <a:t> in shape.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For a given number of classes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𝐾</a:t>
                </a:r>
                <a:r>
                  <a:rPr lang="en-US" dirty="0"/>
                  <a:t>, the confusion matrix is </a:t>
                </a:r>
                <a:r>
                  <a:rPr lang="en-US" b="0" i="0">
                    <a:latin typeface="Cambria Math" panose="02040503050406030204" pitchFamily="18" charset="0"/>
                  </a:rPr>
                  <a:t>𝐾</a:t>
                </a:r>
                <a:r>
                  <a:rPr lang="en-US" altLang="ko-KR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×𝐾</a:t>
                </a:r>
                <a:r>
                  <a:rPr lang="en-US" dirty="0"/>
                  <a:t> in shape.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429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Accuracy does not distinguish the class; it is the ratio between the correctly predicted counts and the total counts.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Accuracy can be as low as 0 and as high as 1.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61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Sensitivity is the ratio between the number of accurately predicted 1s and the total number of actual 1s.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697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Specificity is the ratio between the number of accurately predicted 0s and the total number of actual 0s.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855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Precision is the ratio between the number of correctly predicted 1s and the total number of predicted as 1s.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Precision and sensitivity are not the same; often they do not go “hand in hand”.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fact, it is possible to have a high precision while the sensitivity is low.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3012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not just rely on the accuracy to test the prediction performance?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example shows that accuracy is not sufficient to measure the classification performance.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we have high unbalance in the class distribution, we should definitely consider sensitivity, precision, etc. in addition to the accuracy.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47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66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Here, the performance metrics are summarized.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817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Sensitivity is also called True Positive Rate.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Specificity is also called True Negative Rate.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alternative names for the quantities previously defined.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041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 stands for “receiver operating characteristic”. ROC curve predates the machine learning;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its historic origin can be found in the radio technology.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machine learning, ROC curve summarizes the overall performance of a binary classifier where the cutoff (discriminating threshold) can be varied continuously (as in the logistic regression).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ROC curve is a parametric plot because: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Vertical coordinate = True Positive Rate = Sensitivity = function of the </a:t>
            </a:r>
            <a:r>
              <a:rPr lang="en-US" b="1" dirty="0"/>
              <a:t>cutoff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Horizontal coordinate = False Positive Rate = 1 - Specificity = function of the </a:t>
            </a:r>
            <a:r>
              <a:rPr lang="en-US" altLang="ko-KR" b="1" dirty="0"/>
              <a:t>cutoff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the vertical and the horizontal coordinates are functions of a common parameter “cutoff”.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59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the cutoff increases towards 1, the coordinate is pushed towards the lower left corner.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the situation where the sensitivity decreases while the specificity increases.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Please, notice that sensitivity and specificity are in a “trade-off” relation.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7552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As the cutoff decreases towards 0, the coordinate is pushed towards the upper right corner.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is the situation where the sensitivity increases while the specificity decreases.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Here, we confirm again that sensitivity and specificity are in a “trade-off” relation.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68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more bent towards the ceiling a ROC curve is,</a:t>
            </a:r>
            <a:r>
              <a:rPr lang="ko-KR" altLang="en-US" dirty="0"/>
              <a:t> </a:t>
            </a:r>
            <a:r>
              <a:rPr lang="en-US" altLang="ko-KR" dirty="0"/>
              <a:t>the better overall prediction performance is.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can be quantified by the AUC which stands for area under the curve.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168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</a:p>
          <a:p>
            <a:r>
              <a:rPr lang="en-US" altLang="ko-KR" dirty="0"/>
              <a:t>Question: How do we interpret and “use” the sensitivity and specificity numbers?</a:t>
            </a:r>
          </a:p>
          <a:p>
            <a:r>
              <a:rPr lang="en-US" altLang="ko-KR" dirty="0"/>
              <a:t>We should apply Bayes’ theorem for correct interpretation.</a:t>
            </a:r>
          </a:p>
          <a:p>
            <a:r>
              <a:rPr lang="en-US" altLang="ko-KR" dirty="0"/>
              <a:t>This example illustrates a simulated case.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7741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Note:</a:t>
                </a:r>
              </a:p>
              <a:p>
                <a:r>
                  <a:rPr lang="en-US" altLang="ko-KR" dirty="0"/>
                  <a:t>We can see that although the sensitivity and specificity values are quite high, </a:t>
                </a:r>
              </a:p>
              <a:p>
                <a:r>
                  <a:rPr lang="en-US" altLang="ko-KR" dirty="0"/>
                  <a:t>the positive prediction should not be taken at face value.</a:t>
                </a:r>
              </a:p>
              <a:p>
                <a:r>
                  <a:rPr lang="en-US" altLang="ko-KR" dirty="0"/>
                  <a:t>The probability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𝐴𝑐𝑡𝑢𝑎𝑙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𝑃𝑟𝑒𝑑𝑖𝑐𝑡𝑒𝑑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mediocre at best.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Note:</a:t>
                </a:r>
              </a:p>
              <a:p>
                <a:r>
                  <a:rPr lang="en-US" altLang="ko-KR" dirty="0"/>
                  <a:t>We can see that although the sensitivity and specificity values are quite high, </a:t>
                </a:r>
              </a:p>
              <a:p>
                <a:r>
                  <a:rPr lang="en-US" altLang="ko-KR" dirty="0"/>
                  <a:t>the positive prediction should not be taken at face value.</a:t>
                </a:r>
              </a:p>
              <a:p>
                <a:r>
                  <a:rPr lang="en-US" altLang="ko-KR" dirty="0"/>
                  <a:t>The probability </a:t>
                </a:r>
                <a:r>
                  <a:rPr lang="en-US" altLang="ko-KR" sz="12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𝑃(𝐴𝑐𝑡𝑢𝑎𝑙 1|𝑃𝑟𝑒𝑑𝑖𝑐𝑡𝑒𝑑 1</a:t>
                </a:r>
                <a:r>
                  <a:rPr lang="en-US" altLang="ko-KR" sz="1200" b="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is mediocre at best.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09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latin typeface="Times New Roman" panose="02020603050405020304" pitchFamily="18" charset="0"/>
              </a:rPr>
              <a:t>WHAT THIS PRACTICE ABOUT</a:t>
            </a:r>
            <a:endParaRPr lang="ko-KR" altLang="en-US" dirty="0"/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practice, we apply classification with logistic regression.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PRACTICE INSTRUCTION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button. 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the “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anaconda prompt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and Run.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the command "</a:t>
            </a:r>
            <a:r>
              <a:rPr lang="en-US" altLang="ko-KR" sz="1200" b="1" kern="1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and press Enter. 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Jupyter Notebook, go to the folder containing the practice files.</a:t>
            </a:r>
            <a:r>
              <a:rPr lang="en-US" altLang="ko-KR" sz="10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(If you don’t have practice files yet, ask your instructor)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Exercise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folder.</a:t>
            </a:r>
            <a:endParaRPr lang="ko-KR" altLang="ko-KR" sz="10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the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ex_0501.ipynb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file.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rgbClr val="FF0000"/>
                </a:solidFill>
                <a:effectLst/>
                <a:highlight>
                  <a:srgbClr val="FF0000"/>
                </a:highlight>
                <a:latin typeface="+mn-lt"/>
                <a:ea typeface="+mn-ea"/>
                <a:cs typeface="+mn-cs"/>
              </a:rPr>
              <a:t>Review the examples on the topics below:</a:t>
            </a:r>
            <a:br>
              <a:rPr lang="en-US" altLang="ko-KR" sz="1000" i="0" kern="1200" dirty="0">
                <a:solidFill>
                  <a:srgbClr val="FF0000"/>
                </a:solidFill>
                <a:effectLst/>
                <a:highlight>
                  <a:srgbClr val="FF0000"/>
                </a:highlight>
                <a:latin typeface="+mn-lt"/>
                <a:ea typeface="+mn-ea"/>
                <a:cs typeface="+mn-cs"/>
              </a:rPr>
            </a:br>
            <a:br>
              <a:rPr lang="en-US" altLang="ko-KR" sz="1000" i="0" kern="1200" dirty="0">
                <a:solidFill>
                  <a:srgbClr val="FF0000"/>
                </a:solidFill>
                <a:effectLst/>
                <a:highlight>
                  <a:srgbClr val="FF0000"/>
                </a:highlight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+mn-lt"/>
                <a:ea typeface="+mn-ea"/>
                <a:cs typeface="+mn-cs"/>
              </a:rPr>
              <a:t>A.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 with logistic regression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+mn-lt"/>
                <a:ea typeface="+mn-ea"/>
                <a:cs typeface="+mn-cs"/>
              </a:rPr>
              <a:t>	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highlight>
                  <a:srgbClr val="FF0000"/>
                </a:highlight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+mn-lt"/>
                <a:ea typeface="+mn-ea"/>
                <a:cs typeface="+mn-cs"/>
              </a:rPr>
              <a:t>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in data and explore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+mn-lt"/>
                <a:ea typeface="+mn-ea"/>
                <a:cs typeface="+mn-cs"/>
              </a:rPr>
              <a:t>.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+mn-lt"/>
                <a:ea typeface="+mn-ea"/>
                <a:cs typeface="+mn-cs"/>
              </a:rPr>
              <a:t>	ii.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and test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iii.</a:t>
            </a:r>
            <a:r>
              <a:rPr lang="ko-KR" alt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Cutoff (threshold)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iv. ROC curve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v. ROC curve (Scikit-learn)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0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(Optional) Use the blank cell at the bottom to practice your own personal needs.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716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81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31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Naïve Bayes is not among the most powerful algorithms.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it is easy to understand and implement.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30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</a:p>
          <a:p>
            <a:r>
              <a:rPr lang="en-US" altLang="ko-KR" dirty="0"/>
              <a:t>Naïve Bayes is a straight application of the Bayes’ theorem.</a:t>
            </a:r>
          </a:p>
          <a:p>
            <a:r>
              <a:rPr lang="en-US" altLang="ko-KR" dirty="0"/>
              <a:t>In Naïve Bayes classification, we would like to calculate the “posterior” probability of a class given the data.</a:t>
            </a:r>
          </a:p>
          <a:p>
            <a:r>
              <a:rPr lang="en-US" altLang="ko-KR" dirty="0"/>
              <a:t>Then, we will be able to make predictions by comparing the class probabilities.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25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Note: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ea typeface="Noto Sans CJK KR Regular" panose="020B0500000000000000" pitchFamily="34" charset="-127"/>
                    <a:cs typeface="Times New Roman" panose="02020603050405020304" pitchFamily="18" charset="0"/>
                  </a:rPr>
                  <a:t>We can approximate the likelihood function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 smtClean="0">
                            <a:latin typeface="Cambria Math"/>
                          </a:rPr>
                          <m:t>𝐷</m:t>
                        </m:r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𝑎𝑡𝑎</m:t>
                        </m:r>
                      </m:e>
                      <m:e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𝐶𝑙𝑎𝑠𝑠</m:t>
                        </m:r>
                      </m:e>
                    </m:d>
                  </m:oMath>
                </a14:m>
                <a:r>
                  <a:rPr lang="en-US" altLang="ko-KR" sz="1200" dirty="0">
                    <a:latin typeface="Times New Roman" panose="02020603050405020304" pitchFamily="18" charset="0"/>
                    <a:ea typeface="Noto Sans CJK KR Regular" panose="020B0500000000000000" pitchFamily="34" charset="-127"/>
                    <a:cs typeface="Times New Roman" panose="02020603050405020304" pitchFamily="18" charset="0"/>
                  </a:rPr>
                  <a:t> by a Gaussian (normal distribution).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ea typeface="Noto Sans CJK KR Regular" panose="020B0500000000000000" pitchFamily="34" charset="-127"/>
                    <a:cs typeface="Times New Roman" panose="02020603050405020304" pitchFamily="18" charset="0"/>
                  </a:rPr>
                  <a:t>A Gaussian (normal distribution) is parametrized by </a:t>
                </a: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  <a:ea typeface="Noto Sans CJK KR Regular" panose="020B0500000000000000" pitchFamily="34" charset="-127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In this case,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ko-KR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that correspond</a:t>
                </a:r>
                <a:r>
                  <a:rPr lang="en-US" altLang="ko-KR" baseline="0" dirty="0"/>
                  <a:t> to the class </a:t>
                </a:r>
                <a14:m>
                  <m:oMath xmlns:m="http://schemas.openxmlformats.org/officeDocument/2006/math">
                    <m:r>
                      <a:rPr lang="en-US" altLang="ko-KR" i="1" baseline="0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ko-KR" baseline="0" dirty="0"/>
                  <a:t> are “learned” from the training data.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Note: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ea typeface="Noto Sans CJK KR Regular" panose="020B0500000000000000" pitchFamily="34" charset="-127"/>
                    <a:cs typeface="Times New Roman" panose="02020603050405020304" pitchFamily="18" charset="0"/>
                  </a:rPr>
                  <a:t>We can approximate the likelihood function </a:t>
                </a:r>
                <a:r>
                  <a:rPr lang="en-US" altLang="ko-KR" sz="1200" i="0">
                    <a:latin typeface="Cambria Math"/>
                  </a:rPr>
                  <a:t>𝑃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(</a:t>
                </a:r>
                <a:r>
                  <a:rPr lang="en-US" altLang="ko-KR" sz="1200" i="0">
                    <a:latin typeface="Cambria Math"/>
                  </a:rPr>
                  <a:t>𝐷</a:t>
                </a:r>
                <a:r>
                  <a:rPr lang="en-US" altLang="ko-KR" sz="1200" i="0">
                    <a:latin typeface="Cambria Math" panose="02040503050406030204" pitchFamily="18" charset="0"/>
                  </a:rPr>
                  <a:t>𝑎𝑡𝑎│𝐶𝑙𝑎𝑠𝑠)</a:t>
                </a:r>
                <a:r>
                  <a:rPr lang="en-US" altLang="ko-KR" sz="1200" dirty="0">
                    <a:latin typeface="Times New Roman" panose="02020603050405020304" pitchFamily="18" charset="0"/>
                    <a:ea typeface="Noto Sans CJK KR Regular" panose="020B0500000000000000" pitchFamily="34" charset="-127"/>
                    <a:cs typeface="Times New Roman" panose="02020603050405020304" pitchFamily="18" charset="0"/>
                  </a:rPr>
                  <a:t> by a Gaussian (normal distribution).</a:t>
                </a:r>
              </a:p>
              <a:p>
                <a:r>
                  <a:rPr lang="en-US" altLang="ko-KR" sz="1200" dirty="0">
                    <a:latin typeface="Times New Roman" panose="02020603050405020304" pitchFamily="18" charset="0"/>
                    <a:ea typeface="Noto Sans CJK KR Regular" panose="020B0500000000000000" pitchFamily="34" charset="-127"/>
                    <a:cs typeface="Times New Roman" panose="02020603050405020304" pitchFamily="18" charset="0"/>
                  </a:rPr>
                  <a:t>A Gaussian (normal distribution) is parametrized by </a:t>
                </a:r>
                <a:r>
                  <a:rPr lang="ko-KR" altLang="en-US" sz="1200" i="0">
                    <a:latin typeface="Cambria Math" panose="02040503050406030204" pitchFamily="18" charset="0"/>
                    <a:ea typeface="Noto Sans CJK KR Regular" panose="020B0500000000000000" pitchFamily="34" charset="-127"/>
                    <a:cs typeface="Times New Roman" panose="02020603050405020304" pitchFamily="18" charset="0"/>
                  </a:rPr>
                  <a:t>𝜇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:r>
                  <a:rPr lang="ko-KR" altLang="en-US" i="0">
                    <a:latin typeface="Cambria Math" panose="02040503050406030204" pitchFamily="18" charset="0"/>
                  </a:rPr>
                  <a:t>𝜎</a:t>
                </a:r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In this case, the </a:t>
                </a:r>
                <a:r>
                  <a:rPr lang="ko-KR" altLang="en-US" sz="1200" i="0">
                    <a:latin typeface="Cambria Math"/>
                    <a:cs typeface="Times New Roman" panose="02020603050405020304" pitchFamily="18" charset="0"/>
                  </a:rPr>
                  <a:t>𝜇</a:t>
                </a:r>
                <a:r>
                  <a:rPr lang="en-US" altLang="ko-KR" sz="120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200" i="0">
                    <a:latin typeface="Cambria Math"/>
                    <a:cs typeface="Times New Roman" panose="02020603050405020304" pitchFamily="18" charset="0"/>
                  </a:rPr>
                  <a:t>𝑗</a:t>
                </a:r>
                <a:r>
                  <a:rPr lang="ko-KR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ko-KR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200" i="0">
                    <a:latin typeface="Cambria Math"/>
                    <a:cs typeface="Times New Roman" panose="02020603050405020304" pitchFamily="18" charset="0"/>
                  </a:rPr>
                  <a:t>𝜎</a:t>
                </a:r>
                <a:r>
                  <a:rPr lang="en-US" altLang="ko-KR" sz="120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altLang="ko-KR" sz="1200" i="0">
                    <a:latin typeface="Cambria Math"/>
                    <a:cs typeface="Times New Roman" panose="02020603050405020304" pitchFamily="18" charset="0"/>
                  </a:rPr>
                  <a:t>𝑗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that correspond</a:t>
                </a:r>
                <a:r>
                  <a:rPr lang="en-US" altLang="ko-KR" baseline="0" dirty="0"/>
                  <a:t> to the class </a:t>
                </a:r>
                <a:r>
                  <a:rPr lang="en-US" altLang="ko-KR" i="0" baseline="0" dirty="0">
                    <a:latin typeface="Cambria Math" panose="02040503050406030204" pitchFamily="18" charset="0"/>
                  </a:rPr>
                  <a:t>𝑗</a:t>
                </a:r>
                <a:r>
                  <a:rPr lang="en-US" altLang="ko-KR" baseline="0" dirty="0"/>
                  <a:t> are “learned” from the training data.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529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Note:</a:t>
            </a:r>
            <a:br>
              <a:rPr lang="en-US" altLang="ko-KR" sz="1200" b="1" dirty="0">
                <a:latin typeface="Times New Roman" panose="02020603050405020304" pitchFamily="18" charset="0"/>
              </a:rPr>
            </a:br>
            <a:r>
              <a:rPr lang="en-US" altLang="ko-KR" sz="1200" b="1" dirty="0">
                <a:latin typeface="Times New Roman" panose="02020603050405020304" pitchFamily="18" charset="0"/>
              </a:rPr>
              <a:t>WHAT THIS PRACTICE ABOUT</a:t>
            </a:r>
            <a:endParaRPr lang="ko-KR" altLang="en-US" dirty="0"/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practice, we will apply how to implement classification with Naïve Bayes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PRACTICE INSTRUCTION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Jupyter Notebook. (Refer to steps 1-3 of 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Exercise # 0501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Jupyter Notebook, click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ex_0502.ipynb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in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Exercise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folder.</a:t>
            </a:r>
            <a:endParaRPr lang="en-US" altLang="ko-KR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Review the examples on the topics below:</a:t>
            </a: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Classification with Naïve Bayes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Read in data and explore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ii. Naïve Bayes train and test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iii. Visualize the posterior probabilities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endParaRPr lang="en-US" altLang="ko-KR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(Optional) Use the blank cell at the bottom to practice your own personal needs.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211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7732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KNN is another simple machine learning algorithm.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8377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advantage of a parametric model is that the data pattern is summarized by a relatively small set of parameters.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Although time and effort should be spent in training, the prediction using a pre-trained model is usually fast and efficient.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KNN is a so-called non-parametric model.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There is no parameter to fit; no need to spend time in training.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for the prediction, it is rather inefficient.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272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picture illustrates the KNN prediction step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This picture illustrates the KNN prediction step when </a:t>
                </a:r>
                <a:r>
                  <a:rPr lang="en-US" i="0" dirty="0">
                    <a:latin typeface="Cambria Math" panose="02040503050406030204" pitchFamily="18" charset="0"/>
                  </a:rPr>
                  <a:t>𝑘=1</a:t>
                </a:r>
                <a:r>
                  <a:rPr lang="en-US" dirty="0"/>
                  <a:t>.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00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This picture illustrates the KNN prediction step when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3.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This picture illustrates the KNN prediction step when </a:t>
                </a:r>
                <a:r>
                  <a:rPr lang="en-US" altLang="ko-KR" i="0" dirty="0">
                    <a:latin typeface="Cambria Math" panose="02040503050406030204" pitchFamily="18" charset="0"/>
                  </a:rPr>
                  <a:t>𝑘=</a:t>
                </a:r>
                <a:r>
                  <a:rPr lang="en-US" altLang="ko-KR" dirty="0"/>
                  <a:t>3.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187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With an</a:t>
                </a:r>
                <a:r>
                  <a:rPr lang="en-US" baseline="0" dirty="0"/>
                  <a:t> </a:t>
                </a:r>
                <a:r>
                  <a:rPr lang="en-US" dirty="0"/>
                  <a:t>overly small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overfitting may happen.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With an overly large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, underfitting may happen.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should find the optimal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such that the classification</a:t>
                </a:r>
                <a:r>
                  <a:rPr lang="en-US" baseline="0" dirty="0"/>
                  <a:t> boundary closely approximates the ideal (dashed line in the pictures).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With an</a:t>
                </a:r>
                <a:r>
                  <a:rPr lang="en-US" baseline="0" dirty="0"/>
                  <a:t> </a:t>
                </a:r>
                <a:r>
                  <a:rPr lang="en-US" dirty="0"/>
                  <a:t>overly small </a:t>
                </a:r>
                <a:r>
                  <a:rPr lang="en-US" i="0" dirty="0">
                    <a:latin typeface="Cambria Math" panose="02040503050406030204" pitchFamily="18" charset="0"/>
                  </a:rPr>
                  <a:t>𝑘</a:t>
                </a:r>
                <a:r>
                  <a:rPr lang="en-US" dirty="0"/>
                  <a:t>, overfitting may happen.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With an overly large </a:t>
                </a:r>
                <a:r>
                  <a:rPr lang="en-US" altLang="ko-KR" i="0" dirty="0">
                    <a:latin typeface="Cambria Math" panose="02040503050406030204" pitchFamily="18" charset="0"/>
                  </a:rPr>
                  <a:t>𝑘</a:t>
                </a:r>
                <a:r>
                  <a:rPr lang="en-US" altLang="ko-KR" dirty="0"/>
                  <a:t>, underfitting may happen.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We should find the optimal </a:t>
                </a:r>
                <a:r>
                  <a:rPr lang="en-US" i="0" dirty="0">
                    <a:latin typeface="Cambria Math" panose="02040503050406030204" pitchFamily="18" charset="0"/>
                  </a:rPr>
                  <a:t>𝑘</a:t>
                </a:r>
                <a:r>
                  <a:rPr lang="en-US" dirty="0"/>
                  <a:t> such that the classification</a:t>
                </a:r>
                <a:r>
                  <a:rPr lang="en-US" baseline="0" dirty="0"/>
                  <a:t> boundary closely approximates the ideal (dashed line in the pictures).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68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674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Note:</a:t>
            </a:r>
            <a:br>
              <a:rPr lang="en-US" altLang="ko-KR" sz="1200" b="1" dirty="0">
                <a:latin typeface="Times New Roman" panose="02020603050405020304" pitchFamily="18" charset="0"/>
              </a:rPr>
            </a:br>
            <a:r>
              <a:rPr lang="en-US" altLang="ko-KR" sz="1200" b="1" dirty="0">
                <a:latin typeface="Times New Roman" panose="02020603050405020304" pitchFamily="18" charset="0"/>
              </a:rPr>
              <a:t>WHAT THIS PRACTICE ABOUT</a:t>
            </a:r>
            <a:endParaRPr lang="ko-KR" altLang="en-US" dirty="0"/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practice, we will apply how to implement classification with KNN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PRACTICE INSTRUCTION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Jupyter Notebook. (Refer to steps 1-3 of 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Exercise # 0501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Jupyter Notebook, click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ex_0503.ipynb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in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Exercise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folder.</a:t>
            </a:r>
            <a:endParaRPr lang="en-US" altLang="ko-KR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Review the examples on the topics below:</a:t>
            </a: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Classification with KNN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Read in data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ii. Missing value processing.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iii. Exploratory data analysis.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iv. Feature engineering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v. KNN train and test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vi. KNN bias-Variance tradeoff as function of k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vii. KNN hyperparameter optimization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endParaRPr lang="en-US" altLang="ko-KR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(Optional) Use the blank cell at the bottom to practice your own personal needs.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2035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8793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SVM introduced many new concepts.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very powerful algorithm that can perform well even when non-linear classification boundary is required.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6746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SVM is a powerful algorithm. However, it takes more time and effort to train it properly.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58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Imagine a classification boundary as in the picture.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perfectly valid given the data as shown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1412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Imagine another classification boundary.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Compared to the one in the previous slide, there seems to be ambiguity about which one is a “better” classification boundary.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444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SVM picks as classification boundary the one that maximizes the “margin”.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1793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Here, we express mathematically the “hyperplane” that bisects the configurational space.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055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SVM consists in optimizing the hyperplane’s parameters such that the margin is maximized.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By tuning the hyperparameter </a:t>
                </a:r>
                <a14:m>
                  <m:oMath xmlns:m="http://schemas.openxmlformats.org/officeDocument/2006/math">
                    <m:r>
                      <a:rPr lang="en-US" altLang="ko-KR" sz="1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𝐶</m:t>
                    </m:r>
                  </m:oMath>
                </a14:m>
                <a:r>
                  <a:rPr lang="en-US" dirty="0"/>
                  <a:t>, we can control the “flexibility”.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Although the</a:t>
                </a:r>
                <a:r>
                  <a:rPr lang="en-US" baseline="0" dirty="0"/>
                  <a:t> explanation</a:t>
                </a:r>
                <a:r>
                  <a:rPr lang="en-US" dirty="0"/>
                  <a:t> is limited to the binary response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),</a:t>
                </a:r>
                <a:r>
                  <a:rPr lang="en-US" baseline="0" dirty="0"/>
                  <a:t>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SVM can be generalized to the multi-class prediction using the “one vs all” scheme. </a:t>
                </a: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SVM consists in optimizing the hyperplane’s parameters such that the margin is maximized.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By tuning the hyperparameter </a:t>
                </a:r>
                <a:r>
                  <a:rPr lang="en-US" altLang="ko-KR" sz="1200" i="0" dirty="0">
                    <a:latin typeface="Cambria Math" panose="020405030504060302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𝐶</a:t>
                </a:r>
                <a:r>
                  <a:rPr lang="en-US" dirty="0"/>
                  <a:t>, we can control the “flexibility”.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Although the</a:t>
                </a:r>
                <a:r>
                  <a:rPr lang="en-US" baseline="0" dirty="0"/>
                  <a:t> explanation</a:t>
                </a:r>
                <a:r>
                  <a:rPr lang="en-US" dirty="0"/>
                  <a:t> is limited to the binary response (</a:t>
                </a:r>
                <a:r>
                  <a:rPr lang="en-US" i="0" dirty="0">
                    <a:latin typeface="Cambria Math" panose="02040503050406030204" pitchFamily="18" charset="0"/>
                  </a:rPr>
                  <a:t>𝑦</a:t>
                </a:r>
                <a:r>
                  <a:rPr lang="en-US" dirty="0"/>
                  <a:t>),</a:t>
                </a:r>
                <a:r>
                  <a:rPr lang="en-US" baseline="0" dirty="0"/>
                  <a:t>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aseline="0" dirty="0"/>
                  <a:t>SVM can be generalized to the multi-class prediction using the “one vs all” scheme. </a:t>
                </a: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1279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kernel function effectively transforms the configurational space into another of higher dimension.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benefit of doing so is illustrated in this example: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=&gt; In 1D, it is obviously impossible to find a linear boundary for the correct classification.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=&gt; In 2D, it is now possible to find a </a:t>
            </a:r>
            <a:r>
              <a:rPr lang="en-US" altLang="ko-KR" dirty="0"/>
              <a:t>linear boundary for the correct classification.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794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Now, let’s study machine learning algorithms that are applicable when the response variable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dirty="0"/>
                  <a:t> is</a:t>
                </a:r>
                <a:r>
                  <a:rPr lang="en-US" altLang="ko-KR" baseline="0" dirty="0"/>
                  <a:t> </a:t>
                </a:r>
                <a:r>
                  <a:rPr lang="en-US" altLang="ko-KR" dirty="0"/>
                  <a:t>categorical.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The first of such algorithms is the so-called </a:t>
                </a:r>
                <a:r>
                  <a:rPr lang="en-US" altLang="ko-KR"/>
                  <a:t>“logistic </a:t>
                </a:r>
                <a:r>
                  <a:rPr lang="en-US" altLang="ko-KR" dirty="0"/>
                  <a:t>regression”.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 a couple of slides back we made a distinction between the </a:t>
                </a:r>
                <a:r>
                  <a:rPr lang="en-US" altLang="ko-KR" dirty="0"/>
                  <a:t>case where the response variable </a:t>
                </a:r>
                <a:r>
                  <a:rPr lang="en-US" altLang="ko-KR" i="0" dirty="0">
                    <a:latin typeface="Cambria Math" panose="02040503050406030204" pitchFamily="18" charset="0"/>
                  </a:rPr>
                  <a:t>𝑌</a:t>
                </a:r>
                <a:r>
                  <a:rPr lang="en-US" altLang="ko-KR" dirty="0"/>
                  <a:t> is numeric from the one where the </a:t>
                </a:r>
                <a:r>
                  <a:rPr lang="en-US" altLang="ko-KR" i="0" dirty="0">
                    <a:latin typeface="Cambria Math" panose="02040503050406030204" pitchFamily="18" charset="0"/>
                  </a:rPr>
                  <a:t>𝑌</a:t>
                </a:r>
                <a:r>
                  <a:rPr lang="en-US" altLang="ko-KR" dirty="0"/>
                  <a:t> is categorical.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Now, let’s study a machine learning algorithm that is applicable for the case where the response variable </a:t>
                </a:r>
                <a:r>
                  <a:rPr lang="en-US" altLang="ko-KR" i="0" dirty="0">
                    <a:latin typeface="Cambria Math" panose="02040503050406030204" pitchFamily="18" charset="0"/>
                  </a:rPr>
                  <a:t>𝑌</a:t>
                </a:r>
                <a:r>
                  <a:rPr lang="en-US" altLang="ko-KR" dirty="0"/>
                  <a:t> is numeric.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The machine learning algorithm in question is called “linear regression”.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9350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Another example that shows the benefit of doing the kernel transformation: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=&gt; In 2D, it is impossible to find a linear boundary for the correct classification.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=&gt; In 3D, it is possible to find a linear boundary for the correct classification.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7636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kernel function gives the inner product in higher dimensions.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several different types of kernel functions.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025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Note:</a:t>
            </a:r>
            <a:br>
              <a:rPr lang="en-US" altLang="ko-KR" sz="1200" b="1" dirty="0">
                <a:latin typeface="Times New Roman" panose="02020603050405020304" pitchFamily="18" charset="0"/>
              </a:rPr>
            </a:br>
            <a:r>
              <a:rPr lang="en-US" altLang="ko-KR" sz="1200" b="1" dirty="0">
                <a:latin typeface="Times New Roman" panose="02020603050405020304" pitchFamily="18" charset="0"/>
              </a:rPr>
              <a:t>WHAT THIS PRACTICE ABOUT</a:t>
            </a:r>
            <a:endParaRPr lang="ko-KR" altLang="en-US" dirty="0"/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practice, we will apply how to implement classification with SVM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PRACTICE INSTRUCTION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Jupyter Notebook. (Refer to steps 1-3 of 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Exercise # 0501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Jupyter Notebook, click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ex_0504.ipynb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in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Exercise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folder.</a:t>
            </a:r>
            <a:endParaRPr lang="en-US" altLang="ko-KR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Review the examples on the topics below:</a:t>
            </a: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Classification with SVM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Read in data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ii. SVM hyperparameter optimization (RBF kernel)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iii. SVM hyperparameter optimization (Polynomial kernel)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endParaRPr lang="en-US" altLang="ko-KR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(Optional) Use the blank cell at the bottom to practice your own personal needs.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8920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573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0404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8919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unit, we will be dealing with the “Tree-like” algorithms: Tree, Random Forest, AdaBoost, etc.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basic ingredient is the Tree algorithm also known as “decision Tree”.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pros and cons of the Tree algorithm are listed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939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the response variable is categorical, we can apply the classification Tree.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example, a pre-trained tree structure is shown.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follow through the nodes by answering the questions.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leaf nodes contain the predictions for the response variable.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8146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Gini impurity (or entropy) is the “loss” function that needs to be optimized during the training step.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Gini impurity (or entropy) is at the lowest when the leaf node has a clear majority.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434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Often, a single training step is not enough for a tree.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should make considerations for the overfitting problem prevalent in the trees.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Usually, we carry out cross-validations where the “pruning” happens.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Pruning is carried out by putting restrictions on the growth of the tree structure.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95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In the logistic regression, we assume one or more explanatory variables.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choice of the explanatory variables is quite flexible; they can be numeric, categorical, etc. in nature.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However, the response variable must be binary, that is, categorical with two classes.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notice that an integer variable with two possible values is essentially a categorical variable that represent two classes.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69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When the response variable is numeric, we can apply the regression Tree.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In this example, a pre-trained tree structure is shown.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You can follow through the nodes by answering the questions.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leaf nodes contain the predictions for the response variable.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569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leaf node corresponds to a </a:t>
            </a:r>
            <a:r>
              <a:rPr lang="en-US" altLang="ko-KR" sz="1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configurational space.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prediction for each leaf node is given by the average in the region.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484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Here, the training step of the regression Tree is explained.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RSS is the loss function that needs to be minimized.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7735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information can be found at: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+Classifier: </a:t>
            </a:r>
            <a:r>
              <a:rPr lang="en-US" altLang="ko-KR" dirty="0">
                <a:hlinkClick r:id="rId3"/>
              </a:rPr>
              <a:t>https://scikit-learn.org/stable/modules/generated/sklearn.tree.DecisionTreeClassifier.html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+Regressor: </a:t>
            </a:r>
            <a:r>
              <a:rPr lang="en-US" altLang="ko-KR" dirty="0">
                <a:hlinkClick r:id="rId4"/>
              </a:rPr>
              <a:t>https://scikit-learn.org/stable/modules/generated/sklearn.tree.DecisionTreeRegressor.html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7714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Note:</a:t>
            </a:r>
            <a:br>
              <a:rPr lang="en-US" altLang="ko-KR" sz="1200" b="1" dirty="0">
                <a:latin typeface="Times New Roman" panose="02020603050405020304" pitchFamily="18" charset="0"/>
              </a:rPr>
            </a:br>
            <a:r>
              <a:rPr lang="en-US" altLang="ko-KR" sz="1200" b="1" dirty="0">
                <a:latin typeface="Times New Roman" panose="02020603050405020304" pitchFamily="18" charset="0"/>
              </a:rPr>
              <a:t>WHAT THIS PRACTICE ABOUT</a:t>
            </a:r>
            <a:endParaRPr lang="ko-KR" altLang="en-US" dirty="0"/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practice, we will apply how to implement classification and regression with tree algorithm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PRACTICE INSTRUCTION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Jupyter Notebook. (Refer to steps 1-3 of 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Exercise # 0501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Jupyter Notebook, click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ex_0505.ipynb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in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Exercise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folder.</a:t>
            </a:r>
            <a:endParaRPr lang="en-US" altLang="ko-KR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Review the examples on the topics below:</a:t>
            </a: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Classification with Tree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Read in data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ii. Tree hyperparameter optimization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Regression with Tree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Read in data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ii. Convert the data into a DataFrame and explore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iii. Tree hyperparameter optimization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endParaRPr lang="en-US" altLang="ko-KR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(Optional) Use the blank cell at the bottom to practice your own personal needs.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2877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far, we have covered several machine learning algorithms.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Now, we consider the so-called ensemble algorithms that are based on relatively weak learners.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main types are as explained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671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make a voting ensemble where the basics learners should be of different kinds for a good performance.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“argmax” means the position at the largest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821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quite easy to implement a voting ensemble with the </a:t>
            </a:r>
            <a:r>
              <a:rPr lang="en-US" dirty="0" err="1"/>
              <a:t>Scikit</a:t>
            </a:r>
            <a:r>
              <a:rPr lang="en-US" dirty="0"/>
              <a:t>-Learn library.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209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information can be found at: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+Classifier: </a:t>
            </a:r>
            <a:r>
              <a:rPr lang="en-US" altLang="ko-KR" dirty="0">
                <a:hlinkClick r:id="rId3"/>
              </a:rPr>
              <a:t>https://scikit-learn.org/stable/modules/generated/sklearn.ensemble.VotingClassifier.html</a:t>
            </a: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+Regressor: </a:t>
            </a:r>
            <a:r>
              <a:rPr lang="en-US" altLang="ko-KR" dirty="0">
                <a:hlinkClick r:id="rId4"/>
              </a:rPr>
              <a:t>https://scikit-learn.org/stable/modules/generated/sklearn.ensemble.VotingRegressor.html</a:t>
            </a: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54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Logistic regression is often a benchmark algorithm against which others are compared.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Logistic regression provides insights that are difficult to obtain from other algorithms.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Logistic regression is not among the best performing classification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2518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Random Forest is an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algorithm based on the Trees learners (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“weak learners”).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pros and cons are listed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7132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previously mentioned, </a:t>
            </a:r>
            <a:r>
              <a:rPr lang="en-US" altLang="ko-KR" dirty="0"/>
              <a:t>Random Forest is an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algorithm based on the Trees learners.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values are given by the majority vote.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1343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Tree that makes up a Random Forest ensemble is trained using a set of randomly selected observations and variables.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47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information can be found at: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+Classifier: </a:t>
            </a:r>
            <a:r>
              <a:rPr lang="en-US" altLang="ko-KR" dirty="0">
                <a:hlinkClick r:id="rId3"/>
              </a:rPr>
              <a:t>https://scikit-learn.org/stable/modules/generated/sklearn.ensemble.RandomForestClassifier.html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+Regressor: </a:t>
            </a:r>
            <a:r>
              <a:rPr lang="en-US" altLang="ko-KR" dirty="0">
                <a:hlinkClick r:id="rId4"/>
              </a:rPr>
              <a:t>https://scikit-learn.org/stable/modules/generated/sklearn.ensemble.RandomForestRegressor.html</a:t>
            </a: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9998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AdaBoost is an ensemble of weak learners (usually trees).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Unlike Random Forest where the basic learners are trained at once in parallel, AdaBoost has a sequence of basic learners that are trained one after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264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Let’s see in detail how this algorithm works for the classification problem.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Let’s suppose that the response is</a:t>
                </a:r>
                <a:r>
                  <a:rPr lang="en-US" baseline="0" dirty="0"/>
                  <a:t> binary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,+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prediction relies</a:t>
                </a:r>
                <a:r>
                  <a:rPr lang="en-US" baseline="0" dirty="0"/>
                  <a:t> on</a:t>
                </a:r>
                <a:r>
                  <a:rPr lang="en-US" dirty="0"/>
                  <a:t> using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() </m:t>
                    </m:r>
                  </m:oMath>
                </a14:m>
                <a:r>
                  <a:rPr lang="en-US" dirty="0"/>
                  <a:t>function which returns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1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The ensemble in AdaBoost is, in reality, a sequence.</a:t>
                </a: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Better performing learners are given heavier weights.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Let’s see in detail how this algorithm works for the classification problem.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Let’s suppose that the response is</a:t>
                </a:r>
                <a:r>
                  <a:rPr lang="en-US" baseline="0" dirty="0"/>
                  <a:t> binary</a:t>
                </a:r>
                <a:r>
                  <a:rPr lang="en-US" dirty="0"/>
                  <a:t> </a:t>
                </a:r>
                <a:r>
                  <a:rPr lang="en-US" altLang="ko-KR" sz="120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𝑦_𝑖</a:t>
                </a:r>
                <a:r>
                  <a:rPr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∈{</a:t>
                </a:r>
                <a:r>
                  <a:rPr lang="en-US" altLang="ko-KR" sz="1200" b="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−1,+1}</a:t>
                </a:r>
                <a:r>
                  <a:rPr lang="en-US" dirty="0"/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prediction relies</a:t>
                </a:r>
                <a:r>
                  <a:rPr lang="en-US" baseline="0" dirty="0"/>
                  <a:t> on</a:t>
                </a:r>
                <a:r>
                  <a:rPr lang="en-US" dirty="0"/>
                  <a:t> using the </a:t>
                </a:r>
                <a:r>
                  <a:rPr lang="en-US" i="0" dirty="0">
                    <a:latin typeface="Cambria Math" panose="02040503050406030204" pitchFamily="18" charset="0"/>
                  </a:rPr>
                  <a:t>𝑠𝑖𝑔𝑛() </a:t>
                </a:r>
                <a:r>
                  <a:rPr lang="en-US" dirty="0"/>
                  <a:t>function which returns </a:t>
                </a:r>
                <a:r>
                  <a:rPr lang="en-US" i="0" dirty="0">
                    <a:latin typeface="Cambria Math" panose="02040503050406030204" pitchFamily="18" charset="0"/>
                  </a:rPr>
                  <a:t>+</a:t>
                </a:r>
                <a:r>
                  <a:rPr lang="en-US" dirty="0"/>
                  <a:t>1 or </a:t>
                </a:r>
                <a:r>
                  <a:rPr lang="en-US" i="0" dirty="0">
                    <a:latin typeface="Cambria Math" panose="02040503050406030204" pitchFamily="18" charset="0"/>
                  </a:rPr>
                  <a:t>−1</a:t>
                </a:r>
                <a:r>
                  <a:rPr lang="en-US" dirty="0"/>
                  <a:t>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The ensemble in AdaBoost is, in reality, a sequence.</a:t>
                </a: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Better performing learners are given heavier weights.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0303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step is comprised of training and prediction.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basic learner is trained and then the error ratios of the prediction are estimated.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073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Error ratios are used to calculate the boosting weights.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 learner with a smaller error ratio receives a heavier weight.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observation weights are updated according to the prediction result.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Those that were wrongly classified in the previous step receive heavier weights.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Please notice that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US" altLang="ko-KR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only</a:t>
                </a:r>
                <a:r>
                  <a:rPr lang="en-US" baseline="0" dirty="0"/>
                  <a:t> picks up the miss-classifications.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Error ratios are used to calculate the boosting weights.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 learner with a smaller error ratio receives a heavier weight.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observation weights are updated according to the prediction result.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Those that were wrongly classified in the previous step receive heavier weights.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Please notice that </a:t>
                </a:r>
                <a:r>
                  <a:rPr lang="en-US" altLang="ko-KR" sz="1200" i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𝐼(𝑦_𝑖</a:t>
                </a:r>
                <a:r>
                  <a:rPr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≠𝐺_𝑚 (</a:t>
                </a:r>
                <a:r>
                  <a:rPr lang="en-US" altLang="ko-KR" sz="1200" b="1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𝒙_</a:t>
                </a:r>
                <a:r>
                  <a:rPr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𝑖 ))</a:t>
                </a:r>
                <a:r>
                  <a:rPr lang="en-US" dirty="0"/>
                  <a:t> only</a:t>
                </a:r>
                <a:r>
                  <a:rPr lang="en-US" baseline="0" dirty="0"/>
                  <a:t> picks up the miss-classifications.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3167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the sequence (ensemble) is complete, the final prediction is given by the weighted average.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691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AdaBoost sequence is illustrated in this example.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wrongly classified observations are identified (enclosed by circles) and then given heavier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altLang="ko-KR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 the next step, th</a:t>
                </a:r>
                <a:r>
                  <a:rPr lang="en-US" altLang="ko-KR" dirty="0"/>
                  <a:t>ose observations that were marked as mistakes in the previous step are correctly classified (Step 2).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When we combine all these models or learners, we end up with the ensemble learner that is capable of making the best prediction.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AdaBoost sequence is illustrated in this example.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The wrongly classified observations are identified (enclosed by circles) and then given heavier weight </a:t>
                </a:r>
                <a:r>
                  <a:rPr lang="en-US" altLang="ko-KR" b="0" i="0">
                    <a:latin typeface="Cambria Math" panose="02040503050406030204" pitchFamily="18" charset="0"/>
                  </a:rPr>
                  <a:t>𝑤_𝑖</a:t>
                </a:r>
                <a:r>
                  <a:rPr lang="en-US" dirty="0"/>
                  <a:t> (</a:t>
                </a:r>
                <a:r>
                  <a:rPr lang="en-US" altLang="ko-KR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</a:t>
                </a:r>
                <a:r>
                  <a:rPr lang="en-US" altLang="ko-KR" b="0" i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′</a:t>
                </a:r>
                <a:r>
                  <a:rPr lang="en-US" dirty="0"/>
                  <a:t>).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In the next step, th</a:t>
                </a:r>
                <a:r>
                  <a:rPr lang="en-US" altLang="ko-KR" dirty="0"/>
                  <a:t>ose observations that were marked as mistakes in the previous step are correctly classified (Step 2).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When we combine all these models or learners, we end up with the ensemble learner that is capable of making the best prediction.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456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A linear relation is assumed between the explanatory variables and the logit.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The response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dirty="0"/>
                  <a:t> is connected</a:t>
                </a:r>
                <a:r>
                  <a:rPr lang="en-US" altLang="ko-KR" baseline="0" dirty="0"/>
                  <a:t> to the logit by the “Sigmoid” function.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aseline="0" dirty="0"/>
                  <a:t>We can interpret that a large positive logit gives a higher probability of the response </a:t>
                </a:r>
                <a14:m>
                  <m:oMath xmlns:m="http://schemas.openxmlformats.org/officeDocument/2006/math">
                    <m:r>
                      <a:rPr lang="en-US" altLang="ko-KR" i="1" baseline="0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baseline="0" dirty="0"/>
                  <a:t> being equal to 1. </a:t>
                </a:r>
                <a:endParaRPr lang="en-US" altLang="ko-KR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aseline="0" dirty="0"/>
                  <a:t>We can interpret that a large negative logit gives a lower probability of the response </a:t>
                </a:r>
                <a14:m>
                  <m:oMath xmlns:m="http://schemas.openxmlformats.org/officeDocument/2006/math">
                    <m:r>
                      <a:rPr lang="en-US" altLang="ko-KR" i="1" baseline="0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ko-KR" baseline="0" dirty="0"/>
                  <a:t> being equal to 1. </a:t>
                </a:r>
                <a:endParaRPr lang="en-US" altLang="ko-KR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Note: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A linear relation is assumed between the explanatory variables and the logit.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/>
                  <a:t>The response </a:t>
                </a:r>
                <a:r>
                  <a:rPr lang="en-US" altLang="ko-KR" i="0" dirty="0">
                    <a:latin typeface="Cambria Math" panose="02040503050406030204" pitchFamily="18" charset="0"/>
                  </a:rPr>
                  <a:t>𝑌</a:t>
                </a:r>
                <a:r>
                  <a:rPr lang="en-US" altLang="ko-KR" dirty="0"/>
                  <a:t> is connected</a:t>
                </a:r>
                <a:r>
                  <a:rPr lang="en-US" altLang="ko-KR" baseline="0" dirty="0"/>
                  <a:t> to the logit by the “Sigmoid” function.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aseline="0" dirty="0"/>
                  <a:t>We can interpret that a large positive logit gives a higher probability of the response </a:t>
                </a:r>
                <a:r>
                  <a:rPr lang="en-US" altLang="ko-KR" i="0" baseline="0" dirty="0">
                    <a:latin typeface="Cambria Math" panose="02040503050406030204" pitchFamily="18" charset="0"/>
                  </a:rPr>
                  <a:t>𝑌</a:t>
                </a:r>
                <a:r>
                  <a:rPr lang="en-US" altLang="ko-KR" baseline="0" dirty="0"/>
                  <a:t> being equal to 1. </a:t>
                </a:r>
                <a:endParaRPr lang="en-US" altLang="ko-KR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baseline="0" dirty="0"/>
                  <a:t>We can interpret that a large negative logit gives a lower probability of the response </a:t>
                </a:r>
                <a:r>
                  <a:rPr lang="en-US" altLang="ko-KR" i="0" baseline="0" dirty="0">
                    <a:latin typeface="Cambria Math" panose="02040503050406030204" pitchFamily="18" charset="0"/>
                  </a:rPr>
                  <a:t>𝑌</a:t>
                </a:r>
                <a:r>
                  <a:rPr lang="en-US" altLang="ko-KR" baseline="0" dirty="0"/>
                  <a:t> being equal to 1. </a:t>
                </a:r>
                <a:endParaRPr lang="en-US" altLang="ko-KR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7307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information can be found at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+Classifier: </a:t>
            </a:r>
            <a:r>
              <a:rPr lang="en-US" altLang="ko-KR" dirty="0">
                <a:hlinkClick r:id="rId3"/>
              </a:rPr>
              <a:t>https://scikit-learn.org/stable/modules/generated/sklearn.ensemble.AdaBoostClassifier.html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+Regressor: </a:t>
            </a:r>
            <a:r>
              <a:rPr lang="en-US" altLang="ko-KR" dirty="0">
                <a:hlinkClick r:id="rId4"/>
              </a:rPr>
              <a:t>https://scikit-learn.org/stable/modules/generated/sklearn.ensemble.AdaBoostRegressor.html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64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GBM is another boosting ensemble similar to AdaBoost.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sequence of weak learners is driven towards a better predictive performance by application of gradients.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040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information can be found at: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+Classifier: </a:t>
            </a:r>
            <a:r>
              <a:rPr lang="en-US" altLang="ko-KR" dirty="0">
                <a:hlinkClick r:id="rId3"/>
              </a:rPr>
              <a:t>https://scikit-learn.org/stable/modules/generated/sklearn.ensemble.GradientBoostingClassifier.html</a:t>
            </a: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+Regressor: </a:t>
            </a:r>
            <a:r>
              <a:rPr lang="en-US" altLang="ko-KR" dirty="0">
                <a:hlinkClick r:id="rId4"/>
              </a:rPr>
              <a:t>https://scikit-learn.org/stable/modules/generated/sklearn.ensemble.GradientBoostingRegressor.html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281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XGBoost improves upon GBM.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360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Python “wrapper” provides a familiar and easy to use interface.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information can be found at: </a:t>
            </a:r>
            <a:r>
              <a:rPr lang="en-US" altLang="ko-KR" dirty="0">
                <a:hlinkClick r:id="rId3"/>
              </a:rPr>
              <a:t>https://xgboost.readthedocs.io/en/latest/python/index.html</a:t>
            </a:r>
            <a:endParaRPr 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78937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Note:</a:t>
            </a:r>
            <a:br>
              <a:rPr lang="en-US" altLang="ko-KR" sz="1200" b="1" dirty="0">
                <a:latin typeface="Times New Roman" panose="02020603050405020304" pitchFamily="18" charset="0"/>
              </a:rPr>
            </a:br>
            <a:r>
              <a:rPr lang="en-US" altLang="ko-KR" sz="1200" b="1" dirty="0">
                <a:latin typeface="Times New Roman" panose="02020603050405020304" pitchFamily="18" charset="0"/>
              </a:rPr>
              <a:t>WHAT THIS PRACTICE ABOUT</a:t>
            </a:r>
            <a:endParaRPr lang="ko-KR" altLang="en-US" dirty="0"/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practice, we will apply how to implement classification with tree-like algorithm such as Random Forest and AdaBoost.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PRACTICE INSTRUCTION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Jupyter Notebook. (Refer to steps 1-3 of 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Exercise # 0501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Jupyter Notebook, click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ex_0506.ipynb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in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Exercise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folder.</a:t>
            </a:r>
            <a:endParaRPr lang="en-US" altLang="ko-KR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Review the examples on the topics below:</a:t>
            </a: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Compare the Tree-like algorithms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Read in data and explore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ii. Data pre-processing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iii. Classification with Tree (optimized hyperparameters)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iv. Classification with Random Forest (optimized hyperparameters)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v. Classification with AdaBoost (optimized hyperparameters)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endParaRPr lang="en-US" altLang="ko-KR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(Optional) Use the blank cell at the bottom to practice your own personal needs.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4940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Note:</a:t>
            </a:r>
            <a:br>
              <a:rPr lang="en-US" altLang="ko-KR" sz="1200" b="1" dirty="0">
                <a:latin typeface="Times New Roman" panose="02020603050405020304" pitchFamily="18" charset="0"/>
              </a:rPr>
            </a:br>
            <a:r>
              <a:rPr lang="en-US" altLang="ko-KR" sz="1200" b="1" dirty="0">
                <a:latin typeface="Times New Roman" panose="02020603050405020304" pitchFamily="18" charset="0"/>
              </a:rPr>
              <a:t>WHAT THIS PRACTICE ABOUT</a:t>
            </a:r>
            <a:endParaRPr lang="ko-KR" altLang="en-US" dirty="0"/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practice, we will apply how to implement classification with Voting Ensemble algorithm.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PRACTICE INSTRUCTION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Jupyter Notebook. (Refer to steps 1-3 of 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Exercise # 0501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Jupyter Notebook, click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ex_0507.ipynb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in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Exercise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folder.</a:t>
            </a:r>
            <a:endParaRPr lang="en-US" altLang="ko-KR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Review the examples on the topics below:</a:t>
            </a: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Voting Ensemble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Read in data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ii. Predicting with individual estimator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iii. Predicting with a voting ensemble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endParaRPr lang="en-US" altLang="ko-KR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(Optional) Use the blank cell at the bottom to practice your own personal needs.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491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Note:</a:t>
            </a:r>
            <a:br>
              <a:rPr lang="en-US" altLang="ko-KR" sz="1200" b="1" dirty="0">
                <a:latin typeface="Times New Roman" panose="02020603050405020304" pitchFamily="18" charset="0"/>
              </a:rPr>
            </a:br>
            <a:r>
              <a:rPr lang="en-US" altLang="ko-KR" sz="1200" b="1" dirty="0">
                <a:latin typeface="Times New Roman" panose="02020603050405020304" pitchFamily="18" charset="0"/>
              </a:rPr>
              <a:t>WHAT THIS PRACTICE ABOUT</a:t>
            </a:r>
            <a:endParaRPr lang="ko-KR" altLang="en-US" dirty="0"/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practice, we will apply how to implement classification with Bagging Ensemble algorithm and Boosting Ensemble algorithm.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PRACTICE INSTRUCTION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Jupyter Notebook. (Refer to steps 1-3 of </a:t>
            </a:r>
            <a:r>
              <a:rPr lang="en-US" altLang="ko-KR" sz="1200" b="1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Exercise # 0501</a:t>
            </a:r>
            <a:r>
              <a:rPr lang="en-US" altLang="ko-KR" sz="1200" kern="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Jupyter Notebook, click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ex_0508.ipynb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files in the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 Exercise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folder.</a:t>
            </a:r>
            <a:endParaRPr lang="en-US" altLang="ko-KR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Review the examples on the topics below:</a:t>
            </a: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00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Bagging ensemble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Read in data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ii. Random Forest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Boosting Ensemble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altLang="ko-KR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AdaBoost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ii. Gradient Boosting</a:t>
            </a:r>
            <a:b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iii. XGBoost</a:t>
            </a: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endParaRPr lang="en-US" altLang="ko-KR" sz="1200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(Optional) Use the blank cell at the bottom to practice your own personal needs.</a:t>
            </a:r>
            <a:endParaRPr lang="ko-KR" altLang="ko-K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9C55F-00F1-4985-9065-F2D92AE05D03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9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33">
            <a:extLst>
              <a:ext uri="{FF2B5EF4-FFF2-40B4-BE49-F238E27FC236}">
                <a16:creationId xmlns:a16="http://schemas.microsoft.com/office/drawing/2014/main" id="{27464D28-0A20-4FB9-BAD6-DF01278EE3BE}"/>
              </a:ext>
            </a:extLst>
          </p:cNvPr>
          <p:cNvSpPr/>
          <p:nvPr userDrawn="1"/>
        </p:nvSpPr>
        <p:spPr>
          <a:xfrm>
            <a:off x="565653" y="6344481"/>
            <a:ext cx="2614277" cy="20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3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30333212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2825" cy="2070538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8">
            <a:extLst>
              <a:ext uri="{FF2B5EF4-FFF2-40B4-BE49-F238E27FC236}">
                <a16:creationId xmlns:a16="http://schemas.microsoft.com/office/drawing/2014/main" id="{AB727BE0-7D6D-42DE-B7A3-B4629593694E}"/>
              </a:ext>
            </a:extLst>
          </p:cNvPr>
          <p:cNvCxnSpPr/>
          <p:nvPr userDrawn="1"/>
        </p:nvCxnSpPr>
        <p:spPr>
          <a:xfrm>
            <a:off x="569681" y="6209429"/>
            <a:ext cx="87743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EA0513-FC67-4670-9E34-2E07A99AAA37}"/>
              </a:ext>
            </a:extLst>
          </p:cNvPr>
          <p:cNvSpPr/>
          <p:nvPr userDrawn="1"/>
        </p:nvSpPr>
        <p:spPr>
          <a:xfrm>
            <a:off x="572597" y="6355371"/>
            <a:ext cx="2888788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3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06E76-EEFE-4119-B92A-03B666EB36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7" y="249382"/>
            <a:ext cx="1737360" cy="5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9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0">
            <a:extLst>
              <a:ext uri="{FF2B5EF4-FFF2-40B4-BE49-F238E27FC236}">
                <a16:creationId xmlns:a16="http://schemas.microsoft.com/office/drawing/2014/main" id="{AE6CF257-9B21-401F-9966-9A6E6F3E0CFD}"/>
              </a:ext>
            </a:extLst>
          </p:cNvPr>
          <p:cNvSpPr/>
          <p:nvPr userDrawn="1"/>
        </p:nvSpPr>
        <p:spPr>
          <a:xfrm>
            <a:off x="-1" y="0"/>
            <a:ext cx="9902825" cy="119733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69681" y="6209429"/>
            <a:ext cx="87743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2520415-D252-4F99-9B4D-76FD2286A6E0}"/>
              </a:ext>
            </a:extLst>
          </p:cNvPr>
          <p:cNvSpPr txBox="1">
            <a:spLocks/>
          </p:cNvSpPr>
          <p:nvPr userDrawn="1"/>
        </p:nvSpPr>
        <p:spPr>
          <a:xfrm>
            <a:off x="6545628" y="6347704"/>
            <a:ext cx="2260235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Chapter 1. Python Programming (#1)</a:t>
            </a:r>
          </a:p>
        </p:txBody>
      </p:sp>
      <p:sp>
        <p:nvSpPr>
          <p:cNvPr id="22" name="슬라이드 번호 개체 틀 15">
            <a:extLst>
              <a:ext uri="{FF2B5EF4-FFF2-40B4-BE49-F238E27FC236}">
                <a16:creationId xmlns:a16="http://schemas.microsoft.com/office/drawing/2014/main" id="{1F2D9531-398A-46B6-9C28-C0A519A44F8F}"/>
              </a:ext>
            </a:extLst>
          </p:cNvPr>
          <p:cNvSpPr txBox="1">
            <a:spLocks/>
          </p:cNvSpPr>
          <p:nvPr userDrawn="1"/>
        </p:nvSpPr>
        <p:spPr>
          <a:xfrm>
            <a:off x="8805863" y="6347704"/>
            <a:ext cx="538163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1100" b="0" smtClean="0"/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/601</a:t>
            </a: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9A5A34A3-44AC-48B2-AB40-0A10D3865F6A}"/>
              </a:ext>
            </a:extLst>
          </p:cNvPr>
          <p:cNvSpPr/>
          <p:nvPr userDrawn="1"/>
        </p:nvSpPr>
        <p:spPr>
          <a:xfrm>
            <a:off x="572597" y="6355371"/>
            <a:ext cx="2888788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3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DBC903-F53E-4C6C-AAA1-34E096F63F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7" y="249382"/>
            <a:ext cx="1737360" cy="5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33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Ti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064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"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542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m Cover"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7">
            <a:extLst>
              <a:ext uri="{FF2B5EF4-FFF2-40B4-BE49-F238E27FC236}">
                <a16:creationId xmlns:a16="http://schemas.microsoft.com/office/drawing/2014/main" id="{B86509D6-3335-4B33-9599-A3045BB5F879}"/>
              </a:ext>
            </a:extLst>
          </p:cNvPr>
          <p:cNvSpPr/>
          <p:nvPr userDrawn="1"/>
        </p:nvSpPr>
        <p:spPr>
          <a:xfrm>
            <a:off x="572597" y="6355371"/>
            <a:ext cx="2888788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300" b="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ED1F5-EAAC-4B40-9336-8D2E50B9D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7" y="249382"/>
            <a:ext cx="1737360" cy="5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37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902825" cy="2070538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amsungOne 300" panose="020B0303030303020204"/>
            </a:endParaRPr>
          </a:p>
        </p:txBody>
      </p:sp>
      <p:cxnSp>
        <p:nvCxnSpPr>
          <p:cNvPr id="5" name="직선 연결선 8">
            <a:extLst>
              <a:ext uri="{FF2B5EF4-FFF2-40B4-BE49-F238E27FC236}">
                <a16:creationId xmlns:a16="http://schemas.microsoft.com/office/drawing/2014/main" id="{57CC4A53-BAA9-4609-9A5C-2EE6C96EA8F7}"/>
              </a:ext>
            </a:extLst>
          </p:cNvPr>
          <p:cNvCxnSpPr/>
          <p:nvPr userDrawn="1"/>
        </p:nvCxnSpPr>
        <p:spPr>
          <a:xfrm>
            <a:off x="569681" y="6209429"/>
            <a:ext cx="87743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7">
            <a:extLst>
              <a:ext uri="{FF2B5EF4-FFF2-40B4-BE49-F238E27FC236}">
                <a16:creationId xmlns:a16="http://schemas.microsoft.com/office/drawing/2014/main" id="{FC695E29-B9B9-4450-94D5-98D357B03D27}"/>
              </a:ext>
            </a:extLst>
          </p:cNvPr>
          <p:cNvSpPr/>
          <p:nvPr userDrawn="1"/>
        </p:nvSpPr>
        <p:spPr>
          <a:xfrm>
            <a:off x="572597" y="6355371"/>
            <a:ext cx="2888788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3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8" name="슬라이드 번호 개체 틀 15">
            <a:extLst>
              <a:ext uri="{FF2B5EF4-FFF2-40B4-BE49-F238E27FC236}">
                <a16:creationId xmlns:a16="http://schemas.microsoft.com/office/drawing/2014/main" id="{39E6AD02-175A-46D2-A924-324B7FA946EB}"/>
              </a:ext>
            </a:extLst>
          </p:cNvPr>
          <p:cNvSpPr txBox="1">
            <a:spLocks/>
          </p:cNvSpPr>
          <p:nvPr userDrawn="1"/>
        </p:nvSpPr>
        <p:spPr>
          <a:xfrm>
            <a:off x="6483111" y="6347704"/>
            <a:ext cx="232275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Chapter 6. Machine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Learning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– Part II</a:t>
            </a:r>
          </a:p>
        </p:txBody>
      </p:sp>
      <p:sp>
        <p:nvSpPr>
          <p:cNvPr id="10" name="슬라이드 번호 개체 틀 15">
            <a:extLst>
              <a:ext uri="{FF2B5EF4-FFF2-40B4-BE49-F238E27FC236}">
                <a16:creationId xmlns:a16="http://schemas.microsoft.com/office/drawing/2014/main" id="{6EDF4E95-D2D0-47D6-8503-07F8067F5DAB}"/>
              </a:ext>
            </a:extLst>
          </p:cNvPr>
          <p:cNvSpPr txBox="1">
            <a:spLocks/>
          </p:cNvSpPr>
          <p:nvPr userDrawn="1"/>
        </p:nvSpPr>
        <p:spPr>
          <a:xfrm>
            <a:off x="8805863" y="6347704"/>
            <a:ext cx="538163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1100" smtClean="0"/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/99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5C3AC0-E923-465A-A496-8912E694BF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7" y="249382"/>
            <a:ext cx="1737360" cy="5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0">
            <a:extLst>
              <a:ext uri="{FF2B5EF4-FFF2-40B4-BE49-F238E27FC236}">
                <a16:creationId xmlns:a16="http://schemas.microsoft.com/office/drawing/2014/main" id="{AE6CF257-9B21-401F-9966-9A6E6F3E0CFD}"/>
              </a:ext>
            </a:extLst>
          </p:cNvPr>
          <p:cNvSpPr/>
          <p:nvPr userDrawn="1"/>
        </p:nvSpPr>
        <p:spPr>
          <a:xfrm>
            <a:off x="-1" y="0"/>
            <a:ext cx="9902825" cy="119733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endParaRPr lang="ko-KR" altLang="en-US" dirty="0">
              <a:solidFill>
                <a:schemeClr val="bg1"/>
              </a:solidFill>
              <a:latin typeface="SamsungOne 300" panose="020B0303030303020204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2520415-D252-4F99-9B4D-76FD2286A6E0}"/>
              </a:ext>
            </a:extLst>
          </p:cNvPr>
          <p:cNvSpPr txBox="1">
            <a:spLocks/>
          </p:cNvSpPr>
          <p:nvPr userDrawn="1"/>
        </p:nvSpPr>
        <p:spPr>
          <a:xfrm>
            <a:off x="6483111" y="6347704"/>
            <a:ext cx="2322752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Chapter 6. Machine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Learning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– Part II</a:t>
            </a:r>
          </a:p>
        </p:txBody>
      </p:sp>
      <p:sp>
        <p:nvSpPr>
          <p:cNvPr id="22" name="슬라이드 번호 개체 틀 15">
            <a:extLst>
              <a:ext uri="{FF2B5EF4-FFF2-40B4-BE49-F238E27FC236}">
                <a16:creationId xmlns:a16="http://schemas.microsoft.com/office/drawing/2014/main" id="{1F2D9531-398A-46B6-9C28-C0A519A44F8F}"/>
              </a:ext>
            </a:extLst>
          </p:cNvPr>
          <p:cNvSpPr txBox="1">
            <a:spLocks/>
          </p:cNvSpPr>
          <p:nvPr userDrawn="1"/>
        </p:nvSpPr>
        <p:spPr>
          <a:xfrm>
            <a:off x="8805863" y="6347704"/>
            <a:ext cx="538163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1100" smtClean="0"/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Arial Unicode MS" panose="020B0604020202020204" pitchFamily="50" charset="-127"/>
              </a:rPr>
              <a:t>/99</a:t>
            </a:r>
          </a:p>
        </p:txBody>
      </p:sp>
      <p:cxnSp>
        <p:nvCxnSpPr>
          <p:cNvPr id="14" name="직선 연결선 8">
            <a:extLst>
              <a:ext uri="{FF2B5EF4-FFF2-40B4-BE49-F238E27FC236}">
                <a16:creationId xmlns:a16="http://schemas.microsoft.com/office/drawing/2014/main" id="{0A5E04FF-2A1F-4146-A20B-C716C617ED6A}"/>
              </a:ext>
            </a:extLst>
          </p:cNvPr>
          <p:cNvCxnSpPr/>
          <p:nvPr userDrawn="1"/>
        </p:nvCxnSpPr>
        <p:spPr>
          <a:xfrm>
            <a:off x="569681" y="6209429"/>
            <a:ext cx="87743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7">
            <a:extLst>
              <a:ext uri="{FF2B5EF4-FFF2-40B4-BE49-F238E27FC236}">
                <a16:creationId xmlns:a16="http://schemas.microsoft.com/office/drawing/2014/main" id="{5817B76F-3677-4AE6-96F8-67E4DA57ABE6}"/>
              </a:ext>
            </a:extLst>
          </p:cNvPr>
          <p:cNvSpPr/>
          <p:nvPr userDrawn="1"/>
        </p:nvSpPr>
        <p:spPr>
          <a:xfrm>
            <a:off x="572597" y="6355371"/>
            <a:ext cx="2888788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3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F9B4F-78DE-45A7-8DB5-999C17339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7" y="249382"/>
            <a:ext cx="1737360" cy="5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6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Ti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90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8">
            <a:extLst>
              <a:ext uri="{FF2B5EF4-FFF2-40B4-BE49-F238E27FC236}">
                <a16:creationId xmlns:a16="http://schemas.microsoft.com/office/drawing/2014/main" id="{1E566085-B9DE-4187-A87A-74CC4E93E932}"/>
              </a:ext>
            </a:extLst>
          </p:cNvPr>
          <p:cNvSpPr/>
          <p:nvPr userDrawn="1"/>
        </p:nvSpPr>
        <p:spPr>
          <a:xfrm>
            <a:off x="945930" y="5178648"/>
            <a:ext cx="7594820" cy="884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ⓒ</a:t>
            </a:r>
            <a:r>
              <a:rPr lang="en-US" altLang="ko-KR" sz="1000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2019 SAMSUNG. All rights reserved.</a:t>
            </a:r>
          </a:p>
          <a:p>
            <a:pPr>
              <a:spcBef>
                <a:spcPts val="6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Samsung Electronics Corporate Citizenship Office holds the copyright of book.</a:t>
            </a:r>
          </a:p>
          <a:p>
            <a:pPr>
              <a:spcBef>
                <a:spcPts val="300"/>
              </a:spcBef>
            </a:pPr>
            <a:r>
              <a:rPr lang="en-US" altLang="ko-KR" sz="1000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This book is a literary property protected by copyright law so reprint and reproduction without permission are prohibited. 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</p:spTree>
    <p:extLst>
      <p:ext uri="{BB962C8B-B14F-4D97-AF65-F5344CB8AC3E}">
        <p14:creationId xmlns:p14="http://schemas.microsoft.com/office/powerpoint/2010/main" val="209394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23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21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151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58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3816">
          <p15:clr>
            <a:srgbClr val="F26B43"/>
          </p15:clr>
        </p15:guide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  <p15:guide id="5" orient="horz" pos="1389" userDrawn="1">
          <p15:clr>
            <a:srgbClr val="F26B43"/>
          </p15:clr>
        </p15:guide>
        <p15:guide id="6" pos="443" userDrawn="1">
          <p15:clr>
            <a:srgbClr val="F26B43"/>
          </p15:clr>
        </p15:guide>
        <p15:guide id="7" pos="556" userDrawn="1">
          <p15:clr>
            <a:srgbClr val="F26B43"/>
          </p15:clr>
        </p15:guide>
        <p15:guide id="8" orient="horz" pos="163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53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3816">
          <p15:clr>
            <a:srgbClr val="F26B43"/>
          </p15:clr>
        </p15:guide>
        <p15:guide id="1" orient="horz" pos="3997">
          <p15:clr>
            <a:srgbClr val="F26B43"/>
          </p15:clr>
        </p15:guide>
        <p15:guide id="2" pos="352">
          <p15:clr>
            <a:srgbClr val="F26B43"/>
          </p15:clr>
        </p15:guide>
        <p15:guide id="3" pos="5886">
          <p15:clr>
            <a:srgbClr val="F26B43"/>
          </p15:clr>
        </p15:guide>
        <p15:guide id="4" orient="horz" pos="32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12" Type="http://schemas.openxmlformats.org/officeDocument/2006/relationships/image" Target="../media/image65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641.png"/><Relationship Id="rId10" Type="http://schemas.openxmlformats.org/officeDocument/2006/relationships/image" Target="../media/image42.png"/><Relationship Id="rId9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tree.DecisionTreeClassifier.htm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modules/generated/sklearn.tree.DecisionTreeRegressor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VotingClassifier.htm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modules/generated/sklearn.ensemble.VotingRegressor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RandomForestClassifier.html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modules/generated/sklearn.ensemble.RandomForestRegressor.html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AdaBoostClassifier.html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modules/generated/sklearn.ensemble.AdaBoostRegressor.html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ensemble.GradientBoostingClassifier.html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cikit-learn.org/stable/modules/generated/sklearn.ensemble.GradientBoostingRegressor.html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xgboost.readthedocs.io/en/latest/python/index.html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33">
            <a:extLst>
              <a:ext uri="{FF2B5EF4-FFF2-40B4-BE49-F238E27FC236}">
                <a16:creationId xmlns:a16="http://schemas.microsoft.com/office/drawing/2014/main" id="{A14E28ED-9373-4950-9AA4-B9CBE68EE6E3}"/>
              </a:ext>
            </a:extLst>
          </p:cNvPr>
          <p:cNvSpPr/>
          <p:nvPr/>
        </p:nvSpPr>
        <p:spPr>
          <a:xfrm>
            <a:off x="865901" y="2741472"/>
            <a:ext cx="8671896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Samsung Innovation Campus</a:t>
            </a:r>
          </a:p>
        </p:txBody>
      </p:sp>
      <p:sp>
        <p:nvSpPr>
          <p:cNvPr id="8" name="직사각형 133">
            <a:extLst>
              <a:ext uri="{FF2B5EF4-FFF2-40B4-BE49-F238E27FC236}">
                <a16:creationId xmlns:a16="http://schemas.microsoft.com/office/drawing/2014/main" id="{A14E28ED-9373-4950-9AA4-B9CBE68EE6E3}"/>
              </a:ext>
            </a:extLst>
          </p:cNvPr>
          <p:cNvSpPr/>
          <p:nvPr/>
        </p:nvSpPr>
        <p:spPr>
          <a:xfrm>
            <a:off x="865901" y="3578204"/>
            <a:ext cx="604507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B3E3"/>
                </a:solidFill>
                <a:effectLst/>
                <a:uLnTx/>
                <a:uFillTx/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Artificial Intelligence Course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B3E3"/>
              </a:solidFill>
              <a:effectLst/>
              <a:uLnTx/>
              <a:uFillTx/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2E33A412-51E5-4F8E-A95F-B2714AEA6F4F}"/>
              </a:ext>
            </a:extLst>
          </p:cNvPr>
          <p:cNvSpPr>
            <a:spLocks noEditPoints="1"/>
          </p:cNvSpPr>
          <p:nvPr/>
        </p:nvSpPr>
        <p:spPr bwMode="auto">
          <a:xfrm>
            <a:off x="555411" y="403958"/>
            <a:ext cx="1360963" cy="210192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85480-FA29-4DBD-8067-D8637E340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02" y="2164812"/>
            <a:ext cx="1737360" cy="5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98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734E60-5F3B-46FF-8CCF-DCD01BD36B97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441614-558F-464D-9ADF-F46D2C48A4CF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(5/17)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276BEB-34F9-41FA-9125-3FC83314CB69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BC5CB68-21EA-471F-BBFB-F42F3AF94888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588DB7-5B9D-41C7-AAC7-798510372933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About logistic regression: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E3E951D-6A25-4E48-880B-66F2C53314E5}"/>
                  </a:ext>
                </a:extLst>
              </p:cNvPr>
              <p:cNvSpPr/>
              <p:nvPr/>
            </p:nvSpPr>
            <p:spPr>
              <a:xfrm>
                <a:off x="712182" y="2557363"/>
                <a:ext cx="8630827" cy="19134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1983" rIns="143967" bIns="71983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26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If 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𝑝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= 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𝑝𝑟𝑜𝑏𝑎𝑏𝑖𝑙𝑖𝑡𝑦 𝑜𝑓 𝑌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=1, we can define:</a:t>
                </a:r>
              </a:p>
              <a:p>
                <a:pPr lvl="0" algn="just">
                  <a:lnSpc>
                    <a:spcPct val="150000"/>
                  </a:lnSpc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ko-KR" sz="1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𝑂𝑑𝑑𝑠</m:t>
                    </m:r>
                    <m:r>
                      <a:rPr lang="en-US" altLang="ko-KR" sz="1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ko-KR" sz="1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ko-KR" sz="1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en-US" altLang="ko-KR" sz="1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altLang="ko-KR" sz="13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ko-KR" sz="1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lvl="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3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  </m:t>
                    </m:r>
                    <m:r>
                      <a:rPr lang="en-US" altLang="ko-KR" sz="1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𝐿𝑜𝑔𝑖𝑡</m:t>
                    </m:r>
                    <m:r>
                      <a:rPr lang="en-US" altLang="ko-KR" sz="1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altLang="ko-KR" sz="1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𝐿𝑜𝑔</m:t>
                    </m:r>
                    <m:r>
                      <a:rPr lang="en-US" altLang="ko-KR" sz="1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1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𝑂𝑑𝑑𝑠</m:t>
                    </m:r>
                    <m:r>
                      <a:rPr lang="en-US" altLang="ko-KR" sz="1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)=</m:t>
                    </m:r>
                    <m:r>
                      <a:rPr lang="en-US" altLang="ko-KR" sz="1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𝐿𝑜𝑔</m:t>
                    </m:r>
                    <m:d>
                      <m:dPr>
                        <m:ctrlPr>
                          <a:rPr lang="en-US" altLang="ko-KR" sz="1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3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3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ko-KR" sz="13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a:rPr lang="en-US" altLang="ko-KR" sz="13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ko-KR" sz="13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0" algn="just">
                  <a:lnSpc>
                    <a:spcPct val="150000"/>
                  </a:lnSpc>
                </a:pPr>
                <a:endParaRPr lang="en-US" altLang="ko-KR" sz="13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logistic function is the inverse of the logit (and vice versa):</a:t>
                </a: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E3E951D-6A25-4E48-880B-66F2C5331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2" y="2557363"/>
                <a:ext cx="8630827" cy="1913420"/>
              </a:xfrm>
              <a:prstGeom prst="rect">
                <a:avLst/>
              </a:prstGeom>
              <a:blipFill>
                <a:blip r:embed="rId3"/>
                <a:stretch>
                  <a:fillRect l="-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BD74980A-E2EA-49A0-90CC-4D2C32693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586503"/>
                  </p:ext>
                </p:extLst>
              </p:nvPr>
            </p:nvGraphicFramePr>
            <p:xfrm>
              <a:off x="963595" y="4588642"/>
              <a:ext cx="8127999" cy="63931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40334">
                      <a:extLst>
                        <a:ext uri="{9D8B030D-6E8A-4147-A177-3AD203B41FA5}">
                          <a16:colId xmlns:a16="http://schemas.microsoft.com/office/drawing/2014/main" val="3752129880"/>
                        </a:ext>
                      </a:extLst>
                    </a:gridCol>
                    <a:gridCol w="1130531">
                      <a:extLst>
                        <a:ext uri="{9D8B030D-6E8A-4147-A177-3AD203B41FA5}">
                          <a16:colId xmlns:a16="http://schemas.microsoft.com/office/drawing/2014/main" val="316336614"/>
                        </a:ext>
                      </a:extLst>
                    </a:gridCol>
                    <a:gridCol w="3457134">
                      <a:extLst>
                        <a:ext uri="{9D8B030D-6E8A-4147-A177-3AD203B41FA5}">
                          <a16:colId xmlns:a16="http://schemas.microsoft.com/office/drawing/2014/main" val="30614328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ko-KR" sz="1600" dirty="0" smtClean="0">
                                    <a:solidFill>
                                      <a:srgbClr val="193EB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altLang="ko-KR" sz="1600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ko-KR" sz="1600" dirty="0" smtClean="0">
                                    <a:latin typeface="Cambria Math" panose="02040503050406030204" pitchFamily="18" charset="0"/>
                                  </a:rPr>
                                  <m:t>𝐿𝑜𝑔</m:t>
                                </m:r>
                                <m:d>
                                  <m:dPr>
                                    <m:ctrlPr>
                                      <a:rPr lang="en-US" altLang="ko-KR" sz="16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16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num>
                                      <m:den>
                                        <m:r>
                                          <a:rPr lang="en-US" altLang="ko-KR" sz="1600" dirty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US" altLang="ko-KR" sz="16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>
                              <a:solidFill>
                                <a:srgbClr val="00B050"/>
                              </a:solidFill>
                              <a:sym typeface="Symbol" panose="05050102010706020507" pitchFamily="18" charset="2"/>
                            </a:rPr>
                            <a:t></a:t>
                          </a:r>
                          <a:endParaRPr lang="ko-KR" altLang="en-US" sz="16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ko-K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ko-KR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600" i="1" smtClean="0">
                                            <a:solidFill>
                                              <a:srgbClr val="193EB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ko-KR" altLang="ko-KR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600" i="1" smtClean="0">
                                            <a:solidFill>
                                              <a:srgbClr val="193EB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ko-KR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32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표 18">
                <a:extLst>
                  <a:ext uri="{FF2B5EF4-FFF2-40B4-BE49-F238E27FC236}">
                    <a16:creationId xmlns:a16="http://schemas.microsoft.com/office/drawing/2014/main" id="{BD74980A-E2EA-49A0-90CC-4D2C32693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586503"/>
                  </p:ext>
                </p:extLst>
              </p:nvPr>
            </p:nvGraphicFramePr>
            <p:xfrm>
              <a:off x="963595" y="4588642"/>
              <a:ext cx="8127999" cy="63931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540334">
                      <a:extLst>
                        <a:ext uri="{9D8B030D-6E8A-4147-A177-3AD203B41FA5}">
                          <a16:colId xmlns:a16="http://schemas.microsoft.com/office/drawing/2014/main" val="3752129880"/>
                        </a:ext>
                      </a:extLst>
                    </a:gridCol>
                    <a:gridCol w="1130531">
                      <a:extLst>
                        <a:ext uri="{9D8B030D-6E8A-4147-A177-3AD203B41FA5}">
                          <a16:colId xmlns:a16="http://schemas.microsoft.com/office/drawing/2014/main" val="316336614"/>
                        </a:ext>
                      </a:extLst>
                    </a:gridCol>
                    <a:gridCol w="3457134">
                      <a:extLst>
                        <a:ext uri="{9D8B030D-6E8A-4147-A177-3AD203B41FA5}">
                          <a16:colId xmlns:a16="http://schemas.microsoft.com/office/drawing/2014/main" val="3061432823"/>
                        </a:ext>
                      </a:extLst>
                    </a:gridCol>
                  </a:tblGrid>
                  <a:tr h="63931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r="-129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600" dirty="0">
                              <a:solidFill>
                                <a:srgbClr val="00B050"/>
                              </a:solidFill>
                              <a:sym typeface="Symbol" panose="05050102010706020507" pitchFamily="18" charset="2"/>
                            </a:rPr>
                            <a:t></a:t>
                          </a:r>
                          <a:endParaRPr lang="ko-KR" altLang="en-US" sz="16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35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4320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82076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EE7313-CE17-46F1-B5FC-1D71F066AB43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680C11-FA7F-4F83-A69C-D1E94AF99FB4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(6/17)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593EFB-6481-4ACA-97A6-5BC13C052175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3DA0481-11BA-41A4-8754-305264F113FF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3C7FC46-AC54-4FF8-8DB2-829E14F7DBAC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Logistic regression training and prediction (testing):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07FF3AC-DDCC-4FC2-948F-FFFE73D8C135}"/>
                  </a:ext>
                </a:extLst>
              </p:cNvPr>
              <p:cNvSpPr/>
              <p:nvPr/>
            </p:nvSpPr>
            <p:spPr>
              <a:xfrm>
                <a:off x="711200" y="2557955"/>
                <a:ext cx="8632825" cy="3454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1) Training step: use the training dataset and get a set of model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ko-KR" altLang="ko-KR" sz="1300" i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300" i="1" smtClean="0">
                                <a:ln>
                                  <a:noFill/>
                                </a:ln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300" i="1">
                                <a:ln>
                                  <a:noFill/>
                                </a:ln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300" i="1">
                                <a:ln>
                                  <a:noFill/>
                                </a:ln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30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07FF3AC-DDCC-4FC2-948F-FFFE73D8C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2557955"/>
                <a:ext cx="8632825" cy="345461"/>
              </a:xfrm>
              <a:prstGeom prst="rect">
                <a:avLst/>
              </a:prstGeom>
              <a:blipFill>
                <a:blip r:embed="rId3"/>
                <a:stretch>
                  <a:fillRect l="-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C8991D5-326D-498B-A782-9E59A8D1CA61}"/>
                  </a:ext>
                </a:extLst>
              </p:cNvPr>
              <p:cNvSpPr/>
              <p:nvPr/>
            </p:nvSpPr>
            <p:spPr>
              <a:xfrm>
                <a:off x="5117987" y="4022421"/>
                <a:ext cx="2701188" cy="292388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130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300" i="1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ko-KR" altLang="ko-KR" sz="1300" i="1" smtClean="0">
                                  <a:ln>
                                    <a:noFill/>
                                  </a:ln>
                                  <a:solidFill>
                                    <a:srgbClr val="193EB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 i="1">
                                  <a:ln>
                                    <a:noFill/>
                                  </a:ln>
                                  <a:solidFill>
                                    <a:srgbClr val="193EB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300" i="1" smtClean="0">
                                  <a:ln>
                                    <a:noFill/>
                                  </a:ln>
                                  <a:solidFill>
                                    <a:srgbClr val="193EB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3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300" i="1" smtClean="0">
                              <a:ln>
                                <a:noFill/>
                              </a:ln>
                              <a:solidFill>
                                <a:srgbClr val="193EB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 smtClean="0">
                              <a:ln>
                                <a:noFill/>
                              </a:ln>
                              <a:solidFill>
                                <a:srgbClr val="193EB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ko-KR" altLang="ko-KR" sz="13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3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300" i="1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ko-KR" sz="1300" i="1" smtClean="0">
                              <a:ln>
                                <a:noFill/>
                              </a:ln>
                              <a:solidFill>
                                <a:srgbClr val="193E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 smtClean="0">
                              <a:ln>
                                <a:noFill/>
                              </a:ln>
                              <a:solidFill>
                                <a:srgbClr val="193EB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>
                              <a:ln>
                                <a:noFill/>
                              </a:ln>
                              <a:solidFill>
                                <a:srgbClr val="193EB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ko-KR" altLang="ko-KR" sz="13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3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300" i="1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ko-KR" altLang="ko-KR" sz="1300" i="1" smtClean="0">
                              <a:ln>
                                <a:noFill/>
                              </a:ln>
                              <a:solidFill>
                                <a:srgbClr val="193E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ln>
                                <a:noFill/>
                              </a:ln>
                              <a:solidFill>
                                <a:srgbClr val="193EB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>
                              <a:ln>
                                <a:noFill/>
                              </a:ln>
                              <a:solidFill>
                                <a:srgbClr val="193EB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sSub>
                        <m:sSubPr>
                          <m:ctrlPr>
                            <a:rPr lang="ko-KR" altLang="ko-KR" sz="13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300" i="1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ko-KR" altLang="en-US" sz="1300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C8991D5-326D-498B-A782-9E59A8D1C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987" y="4022421"/>
                <a:ext cx="2701188" cy="292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7">
            <a:extLst>
              <a:ext uri="{FF2B5EF4-FFF2-40B4-BE49-F238E27FC236}">
                <a16:creationId xmlns:a16="http://schemas.microsoft.com/office/drawing/2014/main" id="{38355FED-5A08-4F23-9AFD-C42E7601D72B}"/>
              </a:ext>
            </a:extLst>
          </p:cNvPr>
          <p:cNvGrpSpPr/>
          <p:nvPr/>
        </p:nvGrpSpPr>
        <p:grpSpPr>
          <a:xfrm>
            <a:off x="2001033" y="2945880"/>
            <a:ext cx="2846933" cy="3180431"/>
            <a:chOff x="2331710" y="2472159"/>
            <a:chExt cx="2846933" cy="3180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8E5900B-6AFB-4412-9F20-3D28EDF1A3D8}"/>
                    </a:ext>
                  </a:extLst>
                </p:cNvPr>
                <p:cNvSpPr txBox="1"/>
                <p:nvPr/>
              </p:nvSpPr>
              <p:spPr>
                <a:xfrm>
                  <a:off x="2399018" y="2472159"/>
                  <a:ext cx="1944216" cy="2520000"/>
                </a:xfrm>
                <a:prstGeom prst="rect">
                  <a:avLst/>
                </a:prstGeom>
                <a:pattFill prst="pct10">
                  <a:fgClr>
                    <a:srgbClr val="00B050"/>
                  </a:fgClr>
                  <a:bgClr>
                    <a:schemeClr val="bg1"/>
                  </a:bgClr>
                </a:pattFill>
                <a:ln w="25400">
                  <a:solidFill>
                    <a:srgbClr val="193EB0"/>
                  </a:solidFill>
                </a:ln>
              </p:spPr>
              <p:txBody>
                <a:bodyPr wrap="square" rtlCol="0">
                  <a:no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endParaRPr lang="en-US" altLang="ko-KR" sz="3600" i="1" dirty="0">
                    <a:ln>
                      <a:noFill/>
                    </a:ln>
                    <a:solidFill>
                      <a:srgbClr val="0070C0"/>
                    </a:solidFill>
                    <a:latin typeface="+mn-ea"/>
                  </a:endParaRPr>
                </a:p>
                <a:p>
                  <a:endParaRPr lang="en-US" altLang="ko-KR" sz="3600" i="1" dirty="0">
                    <a:ln>
                      <a:noFill/>
                    </a:ln>
                    <a:solidFill>
                      <a:srgbClr val="0070C0"/>
                    </a:solidFill>
                    <a:latin typeface="+mn-ea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3600" i="1">
                                <a:ln>
                                  <a:noFill/>
                                </a:ln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ln>
                                  <a:noFill/>
                                </a:ln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600" i="1">
                                <a:ln>
                                  <a:noFill/>
                                </a:ln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ko-KR" sz="3600" dirty="0">
                    <a:ln>
                      <a:noFill/>
                    </a:ln>
                    <a:latin typeface="+mn-ea"/>
                  </a:endParaRPr>
                </a:p>
                <a:p>
                  <a:endParaRPr lang="en-US" altLang="ko-KR" sz="3600" dirty="0">
                    <a:ln>
                      <a:noFill/>
                    </a:ln>
                    <a:latin typeface="+mn-ea"/>
                  </a:endParaRPr>
                </a:p>
                <a:p>
                  <a:endParaRPr lang="en-US" altLang="ko-KR" sz="3600" dirty="0">
                    <a:ln>
                      <a:noFill/>
                    </a:ln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8E5900B-6AFB-4412-9F20-3D28EDF1A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9018" y="2472159"/>
                  <a:ext cx="1944216" cy="252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rgbClr val="193EB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5FCBBB8-F505-419C-81F1-B30FEA416CB1}"/>
                    </a:ext>
                  </a:extLst>
                </p:cNvPr>
                <p:cNvSpPr txBox="1"/>
                <p:nvPr/>
              </p:nvSpPr>
              <p:spPr>
                <a:xfrm>
                  <a:off x="4343234" y="2472159"/>
                  <a:ext cx="755231" cy="2520000"/>
                </a:xfrm>
                <a:prstGeom prst="rect">
                  <a:avLst/>
                </a:prstGeom>
                <a:pattFill prst="pct10">
                  <a:fgClr>
                    <a:srgbClr val="FFFF00"/>
                  </a:fgClr>
                  <a:bgClr>
                    <a:schemeClr val="bg1"/>
                  </a:bgClr>
                </a:pattFill>
                <a:ln w="25400">
                  <a:solidFill>
                    <a:srgbClr val="193EB0"/>
                  </a:solidFill>
                </a:ln>
              </p:spPr>
              <p:txBody>
                <a:bodyPr wrap="square" rtlCol="0">
                  <a:no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endParaRPr lang="en-US" altLang="ko-KR" sz="3600" i="1" dirty="0">
                    <a:ln>
                      <a:noFill/>
                    </a:ln>
                    <a:solidFill>
                      <a:srgbClr val="0070C0"/>
                    </a:solidFill>
                    <a:latin typeface="+mn-ea"/>
                  </a:endParaRPr>
                </a:p>
                <a:p>
                  <a:endParaRPr lang="en-US" altLang="ko-KR" sz="3600" i="1" dirty="0">
                    <a:ln>
                      <a:noFill/>
                    </a:ln>
                    <a:solidFill>
                      <a:srgbClr val="0070C0"/>
                    </a:solidFill>
                    <a:latin typeface="+mn-ea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i="1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altLang="ko-KR" sz="3600" dirty="0">
                    <a:ln>
                      <a:noFill/>
                    </a:ln>
                    <a:latin typeface="+mn-ea"/>
                  </a:endParaRPr>
                </a:p>
                <a:p>
                  <a:endParaRPr lang="en-US" altLang="ko-KR" sz="3600" dirty="0">
                    <a:ln>
                      <a:noFill/>
                    </a:ln>
                    <a:latin typeface="+mn-ea"/>
                  </a:endParaRPr>
                </a:p>
                <a:p>
                  <a:endParaRPr lang="en-US" altLang="ko-KR" sz="3600" dirty="0">
                    <a:ln>
                      <a:noFill/>
                    </a:ln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5FCBBB8-F505-419C-81F1-B30FEA416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234" y="2472159"/>
                  <a:ext cx="755231" cy="2520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rgbClr val="193EB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ED641E-CC7F-4B1A-9D34-121DA29A534F}"/>
                </a:ext>
              </a:extLst>
            </p:cNvPr>
            <p:cNvSpPr txBox="1"/>
            <p:nvPr/>
          </p:nvSpPr>
          <p:spPr>
            <a:xfrm>
              <a:off x="2331710" y="5344813"/>
              <a:ext cx="2846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Training dataset</a:t>
              </a:r>
              <a:endParaRPr lang="ko-KR" altLang="en-US" sz="1400" dirty="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</p:grp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947A546F-7BBC-4C2E-9FDF-8EF29ADA07FF}"/>
              </a:ext>
            </a:extLst>
          </p:cNvPr>
          <p:cNvSpPr/>
          <p:nvPr/>
        </p:nvSpPr>
        <p:spPr>
          <a:xfrm rot="5400000">
            <a:off x="3342282" y="4331182"/>
            <a:ext cx="172111" cy="2704001"/>
          </a:xfrm>
          <a:prstGeom prst="rightBrace">
            <a:avLst>
              <a:gd name="adj1" fmla="val 111638"/>
              <a:gd name="adj2" fmla="val 50000"/>
            </a:avLst>
          </a:prstGeom>
          <a:gradFill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2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19F6C-1BE4-42A7-9B0D-5B3C346EA5AE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00C361-E481-4F21-B89C-CB650D5E5A53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(7/17)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29EE9D-60A6-4665-BEF0-F953CEB2B231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A3462F8-B31C-47A4-B60A-2EEB5E82F38B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2B5DA9-7834-4991-90F6-8059D200C483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Logistic regression training and prediction (testing):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00C8F0-FD27-45B2-8BBE-DC36A9C2B64D}"/>
                  </a:ext>
                </a:extLst>
              </p:cNvPr>
              <p:cNvSpPr/>
              <p:nvPr/>
            </p:nvSpPr>
            <p:spPr>
              <a:xfrm>
                <a:off x="711200" y="2557955"/>
                <a:ext cx="8632825" cy="3454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2) Prediction step: when a new set of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300" i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300" i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300" i="1">
                        <a:ln>
                          <a:noFill/>
                        </a:ln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130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} is given, calculate the value of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ln>
                          <a:noFill/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300" i="1">
                        <a:ln>
                          <a:noFill/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130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which was unknown.</a:t>
                </a:r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600C8F0-FD27-45B2-8BBE-DC36A9C2B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2557955"/>
                <a:ext cx="8632825" cy="345461"/>
              </a:xfrm>
              <a:prstGeom prst="rect">
                <a:avLst/>
              </a:prstGeom>
              <a:blipFill>
                <a:blip r:embed="rId3"/>
                <a:stretch>
                  <a:fillRect l="-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7">
            <a:extLst>
              <a:ext uri="{FF2B5EF4-FFF2-40B4-BE49-F238E27FC236}">
                <a16:creationId xmlns:a16="http://schemas.microsoft.com/office/drawing/2014/main" id="{DF9A5E5E-9610-44B5-9196-BDA4D761D302}"/>
              </a:ext>
            </a:extLst>
          </p:cNvPr>
          <p:cNvGrpSpPr/>
          <p:nvPr/>
        </p:nvGrpSpPr>
        <p:grpSpPr>
          <a:xfrm>
            <a:off x="2068341" y="2945880"/>
            <a:ext cx="2699447" cy="2520000"/>
            <a:chOff x="2399018" y="2472159"/>
            <a:chExt cx="2699447" cy="2520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92E4CE2-9AEC-46FA-B117-560954626D75}"/>
                    </a:ext>
                  </a:extLst>
                </p:cNvPr>
                <p:cNvSpPr txBox="1"/>
                <p:nvPr/>
              </p:nvSpPr>
              <p:spPr>
                <a:xfrm>
                  <a:off x="2399018" y="2472159"/>
                  <a:ext cx="1944216" cy="2520000"/>
                </a:xfrm>
                <a:prstGeom prst="rect">
                  <a:avLst/>
                </a:prstGeom>
                <a:pattFill prst="pct10">
                  <a:fgClr>
                    <a:srgbClr val="00B050"/>
                  </a:fgClr>
                  <a:bgClr>
                    <a:schemeClr val="bg1"/>
                  </a:bgClr>
                </a:pattFill>
                <a:ln w="25400">
                  <a:solidFill>
                    <a:srgbClr val="193EB0"/>
                  </a:solidFill>
                </a:ln>
              </p:spPr>
              <p:txBody>
                <a:bodyPr wrap="square" rtlCol="0">
                  <a:no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endParaRPr lang="en-US" altLang="ko-KR" sz="3600" i="1" dirty="0">
                    <a:ln>
                      <a:noFill/>
                    </a:ln>
                    <a:solidFill>
                      <a:srgbClr val="0070C0"/>
                    </a:solidFill>
                    <a:latin typeface="+mn-ea"/>
                  </a:endParaRPr>
                </a:p>
                <a:p>
                  <a:endParaRPr lang="en-US" altLang="ko-KR" sz="3600" i="1" dirty="0">
                    <a:ln>
                      <a:noFill/>
                    </a:ln>
                    <a:solidFill>
                      <a:srgbClr val="0070C0"/>
                    </a:solidFill>
                    <a:latin typeface="+mn-ea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3600" i="1">
                                <a:ln>
                                  <a:noFill/>
                                </a:ln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i="1">
                                <a:ln>
                                  <a:noFill/>
                                </a:ln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3600" i="1">
                                <a:ln>
                                  <a:noFill/>
                                </a:ln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3600" i="1">
                            <a:ln>
                              <a:noFill/>
                            </a:ln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en-US" altLang="ko-KR" sz="3600" dirty="0">
                    <a:ln>
                      <a:noFill/>
                    </a:ln>
                    <a:latin typeface="+mn-ea"/>
                  </a:endParaRPr>
                </a:p>
                <a:p>
                  <a:endParaRPr lang="en-US" altLang="ko-KR" sz="3600" dirty="0">
                    <a:ln>
                      <a:noFill/>
                    </a:ln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92E4CE2-9AEC-46FA-B117-560954626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9018" y="2472159"/>
                  <a:ext cx="1944216" cy="252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rgbClr val="193EB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2A4EFA-5206-46FB-AF50-9414F2400DA1}"/>
                    </a:ext>
                  </a:extLst>
                </p:cNvPr>
                <p:cNvSpPr txBox="1"/>
                <p:nvPr/>
              </p:nvSpPr>
              <p:spPr>
                <a:xfrm>
                  <a:off x="4343234" y="2472159"/>
                  <a:ext cx="755231" cy="2520000"/>
                </a:xfrm>
                <a:prstGeom prst="rect">
                  <a:avLst/>
                </a:prstGeom>
                <a:pattFill prst="pct10">
                  <a:fgClr>
                    <a:srgbClr val="FFFF00"/>
                  </a:fgClr>
                  <a:bgClr>
                    <a:schemeClr val="bg1"/>
                  </a:bgClr>
                </a:pattFill>
                <a:ln w="25400">
                  <a:solidFill>
                    <a:srgbClr val="193EB0"/>
                  </a:solidFill>
                </a:ln>
              </p:spPr>
              <p:txBody>
                <a:bodyPr wrap="square" rtlCol="0">
                  <a:no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endParaRPr lang="en-US" altLang="ko-KR" sz="3600" i="1" dirty="0">
                    <a:ln>
                      <a:noFill/>
                    </a:ln>
                    <a:solidFill>
                      <a:srgbClr val="0070C0"/>
                    </a:solidFill>
                    <a:latin typeface="+mn-ea"/>
                  </a:endParaRPr>
                </a:p>
                <a:p>
                  <a:endParaRPr lang="en-US" altLang="ko-KR" sz="3600" i="1" dirty="0">
                    <a:ln>
                      <a:noFill/>
                    </a:ln>
                    <a:solidFill>
                      <a:srgbClr val="0070C0"/>
                    </a:solidFill>
                    <a:latin typeface="+mn-ea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600" i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600" i="1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m:rPr>
                            <m:nor/>
                          </m:rPr>
                          <a:rPr lang="en-US" altLang="ko-KR" sz="3600" dirty="0">
                            <a:ln>
                              <a:noFill/>
                            </a:ln>
                            <a:latin typeface="Noto Sans CJK KR Medium" panose="020B0600000000000000" pitchFamily="34" charset="-127"/>
                            <a:ea typeface="Noto Sans CJK KR Medium" panose="020B0600000000000000" pitchFamily="34" charset="-127"/>
                          </a:rPr>
                          <m:t>?</m:t>
                        </m:r>
                      </m:oMath>
                    </m:oMathPara>
                  </a14:m>
                  <a:endParaRPr lang="en-US" altLang="ko-KR" sz="3600" dirty="0">
                    <a:ln>
                      <a:noFill/>
                    </a:ln>
                    <a:latin typeface="+mn-ea"/>
                  </a:endParaRPr>
                </a:p>
                <a:p>
                  <a:endParaRPr lang="en-US" altLang="ko-KR" sz="3600" dirty="0">
                    <a:ln>
                      <a:noFill/>
                    </a:ln>
                    <a:latin typeface="+mn-ea"/>
                  </a:endParaRPr>
                </a:p>
                <a:p>
                  <a:endParaRPr lang="en-US" altLang="ko-KR" sz="3600" dirty="0">
                    <a:ln>
                      <a:noFill/>
                    </a:ln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2A4EFA-5206-46FB-AF50-9414F2400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234" y="2472159"/>
                  <a:ext cx="755231" cy="252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rgbClr val="193EB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B1D726B-B7D5-4720-BA9D-3D6B7B364D11}"/>
                  </a:ext>
                </a:extLst>
              </p:cNvPr>
              <p:cNvSpPr/>
              <p:nvPr/>
            </p:nvSpPr>
            <p:spPr>
              <a:xfrm>
                <a:off x="4650062" y="3725588"/>
                <a:ext cx="4949825" cy="960584"/>
              </a:xfrm>
              <a:prstGeom prst="rect">
                <a:avLst/>
              </a:prstGeom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30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Compare the conditional probability with a cutoff.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300" i="1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altLang="ko-KR" sz="1300" i="1" dirty="0">
                        <a:ln>
                          <a:noFill/>
                        </a:ln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sz="1300" i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300" i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sz="1300" i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300" i="1">
                        <a:ln>
                          <a:noFill/>
                        </a:ln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300" i="1">
                        <a:ln>
                          <a:noFill/>
                        </a:ln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300" i="1">
                        <a:ln>
                          <a:noFill/>
                        </a:ln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{"/>
                        <m:endChr m:val="}"/>
                        <m:ctrlPr>
                          <a:rPr lang="ko-KR" altLang="ko-KR" sz="1300" i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300" i="1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00" i="1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300" i="1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300" i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ko-KR" sz="1300" i="1">
                        <a:ln>
                          <a:noFill/>
                        </a:ln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:r>
                  <a:rPr lang="en-US" altLang="ko-KR" sz="1300" dirty="0">
                    <a:ln>
                      <a:noFill/>
                    </a:ln>
                    <a:solidFill>
                      <a:srgbClr val="FF0000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&gt;</a:t>
                </a:r>
                <a:r>
                  <a:rPr lang="en-US" altLang="ko-KR" sz="130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Cutoff ?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300" dirty="0">
                    <a:ln>
                      <a:noFill/>
                    </a:ln>
                    <a:solidFill>
                      <a:srgbClr val="193EB0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sym typeface="Symbol" panose="05050102010706020507" pitchFamily="18" charset="2"/>
                  </a:rPr>
                  <a:t></a:t>
                </a:r>
                <a:r>
                  <a:rPr lang="en-US" altLang="ko-KR" sz="130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sym typeface="Symbol" panose="05050102010706020507" pitchFamily="18" charset="2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300" i="1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accPr>
                      <m:e>
                        <m:r>
                          <a:rPr lang="en-US" altLang="ko-KR" sz="1300">
                            <a:ln>
                              <a:noFill/>
                            </a:ln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130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= 1   or   0</a:t>
                </a:r>
                <a:endParaRPr lang="ko-KR" altLang="en-US" sz="130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1B1D726B-B7D5-4720-BA9D-3D6B7B364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062" y="3725588"/>
                <a:ext cx="4949825" cy="9605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356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7CCF4D-E889-4A78-A65A-14E3118C0475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DCA5963-E875-4FFB-BF88-2DC391D2070D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(8/17)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8C9453C-8297-49B2-AAAF-75C3E68C251B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026A13E1-59DF-44E9-AF4C-06B3D16B3062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CA93FB5-2678-475C-AB6F-F60327B22EB4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Logistic regression training and prediction (testing):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252BAD-4130-4146-B49E-44F5F6B2ACB0}"/>
              </a:ext>
            </a:extLst>
          </p:cNvPr>
          <p:cNvGrpSpPr/>
          <p:nvPr/>
        </p:nvGrpSpPr>
        <p:grpSpPr>
          <a:xfrm>
            <a:off x="878518" y="2693345"/>
            <a:ext cx="7734454" cy="2830503"/>
            <a:chOff x="318643" y="2528131"/>
            <a:chExt cx="8797660" cy="3219597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3338240-B63D-475D-9C0A-8062AE1973FD}"/>
                </a:ext>
              </a:extLst>
            </p:cNvPr>
            <p:cNvGrpSpPr/>
            <p:nvPr/>
          </p:nvGrpSpPr>
          <p:grpSpPr>
            <a:xfrm>
              <a:off x="318643" y="2528131"/>
              <a:ext cx="8797660" cy="3219597"/>
              <a:chOff x="1794197" y="1778926"/>
              <a:chExt cx="8797660" cy="3414351"/>
            </a:xfrm>
          </p:grpSpPr>
          <p:sp>
            <p:nvSpPr>
              <p:cNvPr id="70" name="Oval 6">
                <a:extLst>
                  <a:ext uri="{FF2B5EF4-FFF2-40B4-BE49-F238E27FC236}">
                    <a16:creationId xmlns:a16="http://schemas.microsoft.com/office/drawing/2014/main" id="{0D27995B-FC73-41D9-8EDE-681C2C45EB1D}"/>
                  </a:ext>
                </a:extLst>
              </p:cNvPr>
              <p:cNvSpPr/>
              <p:nvPr/>
            </p:nvSpPr>
            <p:spPr>
              <a:xfrm>
                <a:off x="3656119" y="2713100"/>
                <a:ext cx="504000" cy="534487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">
                <a:extLst>
                  <a:ext uri="{FF2B5EF4-FFF2-40B4-BE49-F238E27FC236}">
                    <a16:creationId xmlns:a16="http://schemas.microsoft.com/office/drawing/2014/main" id="{E5157652-A25A-492A-A592-8B1918D94899}"/>
                  </a:ext>
                </a:extLst>
              </p:cNvPr>
              <p:cNvSpPr/>
              <p:nvPr/>
            </p:nvSpPr>
            <p:spPr>
              <a:xfrm>
                <a:off x="3656120" y="3380406"/>
                <a:ext cx="504000" cy="534487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8">
                <a:extLst>
                  <a:ext uri="{FF2B5EF4-FFF2-40B4-BE49-F238E27FC236}">
                    <a16:creationId xmlns:a16="http://schemas.microsoft.com/office/drawing/2014/main" id="{BDC4DB5B-A864-4E55-AD0B-CBCC55557BE9}"/>
                  </a:ext>
                </a:extLst>
              </p:cNvPr>
              <p:cNvSpPr/>
              <p:nvPr/>
            </p:nvSpPr>
            <p:spPr>
              <a:xfrm>
                <a:off x="3656120" y="4658790"/>
                <a:ext cx="504000" cy="534487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3" name="Oval 9">
                <a:extLst>
                  <a:ext uri="{FF2B5EF4-FFF2-40B4-BE49-F238E27FC236}">
                    <a16:creationId xmlns:a16="http://schemas.microsoft.com/office/drawing/2014/main" id="{56A4E23C-125F-4293-BED2-BA5C0548E6F0}"/>
                  </a:ext>
                </a:extLst>
              </p:cNvPr>
              <p:cNvSpPr/>
              <p:nvPr/>
            </p:nvSpPr>
            <p:spPr>
              <a:xfrm>
                <a:off x="3854113" y="2229090"/>
                <a:ext cx="108012" cy="112907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AD066754-9567-4AF2-9CB2-530A23DD2923}"/>
                      </a:ext>
                    </a:extLst>
                  </p:cNvPr>
                  <p:cNvSpPr txBox="1"/>
                  <p:nvPr/>
                </p:nvSpPr>
                <p:spPr>
                  <a:xfrm>
                    <a:off x="3496691" y="2775526"/>
                    <a:ext cx="852257" cy="4083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latin typeface="SamsungOne 700" panose="020B0803030303020204" pitchFamily="34" charset="0"/>
                      <a:ea typeface="SamsungOne 700" panose="020B0803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AD066754-9567-4AF2-9CB2-530A23DD29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6691" y="2775526"/>
                    <a:ext cx="852257" cy="4083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FB527ED1-0EF4-4B83-BF4E-20791C4BDE6E}"/>
                      </a:ext>
                    </a:extLst>
                  </p:cNvPr>
                  <p:cNvSpPr txBox="1"/>
                  <p:nvPr/>
                </p:nvSpPr>
                <p:spPr>
                  <a:xfrm>
                    <a:off x="3496690" y="3413808"/>
                    <a:ext cx="852257" cy="4083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latin typeface="SamsungOne 700" panose="020B0803030303020204" pitchFamily="34" charset="0"/>
                      <a:ea typeface="SamsungOne 700" panose="020B0803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FB527ED1-0EF4-4B83-BF4E-20791C4BDE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6690" y="3413808"/>
                    <a:ext cx="852257" cy="40838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30FAAB1-3A99-4A75-ABDC-04A6DEB4B455}"/>
                      </a:ext>
                    </a:extLst>
                  </p:cNvPr>
                  <p:cNvSpPr txBox="1"/>
                  <p:nvPr/>
                </p:nvSpPr>
                <p:spPr>
                  <a:xfrm>
                    <a:off x="3496689" y="4699475"/>
                    <a:ext cx="852257" cy="4083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latin typeface="SamsungOne 700" panose="020B0803030303020204" pitchFamily="34" charset="0"/>
                      <a:ea typeface="SamsungOne 700" panose="020B0803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30FAAB1-3A99-4A75-ABDC-04A6DEB4B4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6689" y="4699475"/>
                    <a:ext cx="852257" cy="4083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375B6723-F1AD-4097-B0AF-D4F9F4B1D25C}"/>
                      </a:ext>
                    </a:extLst>
                  </p:cNvPr>
                  <p:cNvSpPr txBox="1"/>
                  <p:nvPr/>
                </p:nvSpPr>
                <p:spPr>
                  <a:xfrm>
                    <a:off x="3496689" y="3960574"/>
                    <a:ext cx="852257" cy="597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sz="1600" dirty="0">
                      <a:latin typeface="SamsungOne 700" panose="020B0803030303020204" pitchFamily="34" charset="0"/>
                      <a:ea typeface="SamsungOne 700" panose="020B0803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375B6723-F1AD-4097-B0AF-D4F9F4B1D2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6689" y="3960574"/>
                    <a:ext cx="852257" cy="5976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8" name="Oval 14">
                <a:extLst>
                  <a:ext uri="{FF2B5EF4-FFF2-40B4-BE49-F238E27FC236}">
                    <a16:creationId xmlns:a16="http://schemas.microsoft.com/office/drawing/2014/main" id="{F34F9675-A0D2-473C-89AD-62ACAEB27F33}"/>
                  </a:ext>
                </a:extLst>
              </p:cNvPr>
              <p:cNvSpPr/>
              <p:nvPr/>
            </p:nvSpPr>
            <p:spPr>
              <a:xfrm>
                <a:off x="6596109" y="3557788"/>
                <a:ext cx="504000" cy="534487"/>
              </a:xfrm>
              <a:prstGeom prst="ellipse">
                <a:avLst/>
              </a:prstGeom>
              <a:solidFill>
                <a:srgbClr val="C5D1F7">
                  <a:alpha val="49804"/>
                </a:srgbClr>
              </a:solidFill>
              <a:ln w="1905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6D164D8-22F4-424C-A7AC-6629AE4E1BC7}"/>
                  </a:ext>
                </a:extLst>
              </p:cNvPr>
              <p:cNvSpPr txBox="1"/>
              <p:nvPr/>
            </p:nvSpPr>
            <p:spPr>
              <a:xfrm>
                <a:off x="6683935" y="3555374"/>
                <a:ext cx="314408" cy="445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amsungOne 700" panose="020B0803030303020204" pitchFamily="34" charset="0"/>
                    <a:ea typeface="SamsungOne 700" panose="020B0803030303020204" pitchFamily="34" charset="0"/>
                    <a:sym typeface="Symbol" panose="05050102010706020507" pitchFamily="18" charset="2"/>
                  </a:rPr>
                  <a:t></a:t>
                </a:r>
                <a:endParaRPr lang="en-US" dirty="0">
                  <a:latin typeface="SamsungOne 700" panose="020B0803030303020204" pitchFamily="34" charset="0"/>
                  <a:ea typeface="SamsungOne 700" panose="020B0803030303020204" pitchFamily="34" charset="0"/>
                </a:endParaRPr>
              </a:p>
            </p:txBody>
          </p:sp>
          <p:cxnSp>
            <p:nvCxnSpPr>
              <p:cNvPr id="82" name="Straight Arrow Connector 18">
                <a:extLst>
                  <a:ext uri="{FF2B5EF4-FFF2-40B4-BE49-F238E27FC236}">
                    <a16:creationId xmlns:a16="http://schemas.microsoft.com/office/drawing/2014/main" id="{68AB23FC-336E-4F7E-9775-A7CC55947ADC}"/>
                  </a:ext>
                </a:extLst>
              </p:cNvPr>
              <p:cNvCxnSpPr/>
              <p:nvPr/>
            </p:nvCxnSpPr>
            <p:spPr>
              <a:xfrm>
                <a:off x="4189515" y="2971950"/>
                <a:ext cx="2406591" cy="834407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  <a:alpha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19">
                <a:extLst>
                  <a:ext uri="{FF2B5EF4-FFF2-40B4-BE49-F238E27FC236}">
                    <a16:creationId xmlns:a16="http://schemas.microsoft.com/office/drawing/2014/main" id="{078CC715-84EA-45BB-B4A9-5CD050DD899A}"/>
                  </a:ext>
                </a:extLst>
              </p:cNvPr>
              <p:cNvCxnSpPr/>
              <p:nvPr/>
            </p:nvCxnSpPr>
            <p:spPr>
              <a:xfrm>
                <a:off x="3976826" y="2268169"/>
                <a:ext cx="2619279" cy="1501878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  <a:alpha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20">
                <a:extLst>
                  <a:ext uri="{FF2B5EF4-FFF2-40B4-BE49-F238E27FC236}">
                    <a16:creationId xmlns:a16="http://schemas.microsoft.com/office/drawing/2014/main" id="{40262E62-8C63-4C70-B95E-71F585CA4D71}"/>
                  </a:ext>
                </a:extLst>
              </p:cNvPr>
              <p:cNvCxnSpPr/>
              <p:nvPr/>
            </p:nvCxnSpPr>
            <p:spPr>
              <a:xfrm>
                <a:off x="4189518" y="3625108"/>
                <a:ext cx="2406587" cy="184017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  <a:alpha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21">
                <a:extLst>
                  <a:ext uri="{FF2B5EF4-FFF2-40B4-BE49-F238E27FC236}">
                    <a16:creationId xmlns:a16="http://schemas.microsoft.com/office/drawing/2014/main" id="{5912F587-4287-4FA1-A654-2A89303705B3}"/>
                  </a:ext>
                </a:extLst>
              </p:cNvPr>
              <p:cNvCxnSpPr/>
              <p:nvPr/>
            </p:nvCxnSpPr>
            <p:spPr>
              <a:xfrm flipV="1">
                <a:off x="4189512" y="3830083"/>
                <a:ext cx="2406593" cy="107631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  <a:alpha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22">
                <a:extLst>
                  <a:ext uri="{FF2B5EF4-FFF2-40B4-BE49-F238E27FC236}">
                    <a16:creationId xmlns:a16="http://schemas.microsoft.com/office/drawing/2014/main" id="{3C97276E-60DD-4925-A717-FB76908C9C73}"/>
                  </a:ext>
                </a:extLst>
              </p:cNvPr>
              <p:cNvCxnSpPr>
                <a:cxnSpLocks/>
                <a:stCxn id="78" idx="6"/>
              </p:cNvCxnSpPr>
              <p:nvPr/>
            </p:nvCxnSpPr>
            <p:spPr>
              <a:xfrm>
                <a:off x="7100108" y="3825032"/>
                <a:ext cx="429635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  <a:alpha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083FA2-DCFB-4C05-90F4-986FF3696987}"/>
                      </a:ext>
                    </a:extLst>
                  </p:cNvPr>
                  <p:cNvSpPr txBox="1"/>
                  <p:nvPr/>
                </p:nvSpPr>
                <p:spPr>
                  <a:xfrm>
                    <a:off x="4084838" y="2106061"/>
                    <a:ext cx="852257" cy="3712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B050"/>
                      </a:solidFill>
                      <a:latin typeface="SamsungOne 700" panose="020B0803030303020204" pitchFamily="34" charset="0"/>
                      <a:ea typeface="SamsungOne 700" panose="020B0803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7083FA2-DCFB-4C05-90F4-986FF3696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4838" y="2106061"/>
                    <a:ext cx="852257" cy="3712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3387D0C1-EB59-401A-A821-9DCE8F6433A6}"/>
                      </a:ext>
                    </a:extLst>
                  </p:cNvPr>
                  <p:cNvSpPr txBox="1"/>
                  <p:nvPr/>
                </p:nvSpPr>
                <p:spPr>
                  <a:xfrm>
                    <a:off x="3496688" y="1778926"/>
                    <a:ext cx="852257" cy="4083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600" dirty="0">
                      <a:latin typeface="SamsungOne 700" panose="020B0803030303020204" pitchFamily="34" charset="0"/>
                      <a:ea typeface="SamsungOne 700" panose="020B0803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3387D0C1-EB59-401A-A821-9DCE8F6433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6688" y="1778926"/>
                    <a:ext cx="852257" cy="4083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E181CB2-CB04-40C4-BF85-6A534C44CA7B}"/>
                      </a:ext>
                    </a:extLst>
                  </p:cNvPr>
                  <p:cNvSpPr txBox="1"/>
                  <p:nvPr/>
                </p:nvSpPr>
                <p:spPr>
                  <a:xfrm>
                    <a:off x="4087418" y="2676516"/>
                    <a:ext cx="852257" cy="3712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B050"/>
                      </a:solidFill>
                      <a:latin typeface="SamsungOne 700" panose="020B0803030303020204" pitchFamily="34" charset="0"/>
                      <a:ea typeface="SamsungOne 700" panose="020B0803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E181CB2-CB04-40C4-BF85-6A534C44CA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7418" y="2676516"/>
                    <a:ext cx="852257" cy="37126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EEAFEF91-1FC8-4622-8259-EEF5ADD8FD6C}"/>
                      </a:ext>
                    </a:extLst>
                  </p:cNvPr>
                  <p:cNvSpPr txBox="1"/>
                  <p:nvPr/>
                </p:nvSpPr>
                <p:spPr>
                  <a:xfrm>
                    <a:off x="4095927" y="3290201"/>
                    <a:ext cx="852257" cy="3712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B050"/>
                      </a:solidFill>
                      <a:latin typeface="SamsungOne 700" panose="020B0803030303020204" pitchFamily="34" charset="0"/>
                      <a:ea typeface="SamsungOne 700" panose="020B0803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EEAFEF91-1FC8-4622-8259-EEF5ADD8FD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5927" y="3290201"/>
                    <a:ext cx="852257" cy="3712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4558FD20-580B-4CF4-ADC5-053EDE57D55D}"/>
                      </a:ext>
                    </a:extLst>
                  </p:cNvPr>
                  <p:cNvSpPr txBox="1"/>
                  <p:nvPr/>
                </p:nvSpPr>
                <p:spPr>
                  <a:xfrm>
                    <a:off x="4096296" y="4364229"/>
                    <a:ext cx="852257" cy="3712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solidFill>
                        <a:srgbClr val="00B050"/>
                      </a:solidFill>
                      <a:latin typeface="SamsungOne 700" panose="020B0803030303020204" pitchFamily="34" charset="0"/>
                      <a:ea typeface="SamsungOne 700" panose="020B0803030303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4558FD20-580B-4CF4-ADC5-053EDE57D5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6296" y="4364229"/>
                    <a:ext cx="852257" cy="37126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2" name="Straight Arrow Connector 28">
                <a:extLst>
                  <a:ext uri="{FF2B5EF4-FFF2-40B4-BE49-F238E27FC236}">
                    <a16:creationId xmlns:a16="http://schemas.microsoft.com/office/drawing/2014/main" id="{AC1C9046-4B61-4027-A99B-15A96358DD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5867" y="3825031"/>
                <a:ext cx="481682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  <a:alpha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Group 29">
                <a:extLst>
                  <a:ext uri="{FF2B5EF4-FFF2-40B4-BE49-F238E27FC236}">
                    <a16:creationId xmlns:a16="http://schemas.microsoft.com/office/drawing/2014/main" id="{54B48DC4-10E6-4D08-BEE3-FE15B85A8E16}"/>
                  </a:ext>
                </a:extLst>
              </p:cNvPr>
              <p:cNvGrpSpPr/>
              <p:nvPr/>
            </p:nvGrpSpPr>
            <p:grpSpPr>
              <a:xfrm>
                <a:off x="1794197" y="2813044"/>
                <a:ext cx="1631790" cy="1513896"/>
                <a:chOff x="1101738" y="3100594"/>
                <a:chExt cx="1631790" cy="1513896"/>
              </a:xfrm>
            </p:grpSpPr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C722FF66-DD03-4914-9CD9-FB3D1D204295}"/>
                    </a:ext>
                  </a:extLst>
                </p:cNvPr>
                <p:cNvSpPr txBox="1"/>
                <p:nvPr/>
              </p:nvSpPr>
              <p:spPr>
                <a:xfrm>
                  <a:off x="1101738" y="3635265"/>
                  <a:ext cx="1290595" cy="408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SamsungOne 400" panose="020B0503030303020204" pitchFamily="34" charset="0"/>
                      <a:ea typeface="SamsungOne 400" panose="020B0503030303020204" pitchFamily="34" charset="0"/>
                      <a:cs typeface="Times New Roman" panose="02020603050405020304" pitchFamily="18" charset="0"/>
                    </a:rPr>
                    <a:t>Input</a:t>
                  </a:r>
                </a:p>
              </p:txBody>
            </p:sp>
            <p:sp>
              <p:nvSpPr>
                <p:cNvPr id="117" name="Right Arrow 31">
                  <a:extLst>
                    <a:ext uri="{FF2B5EF4-FFF2-40B4-BE49-F238E27FC236}">
                      <a16:creationId xmlns:a16="http://schemas.microsoft.com/office/drawing/2014/main" id="{9CA11490-26EC-4A9A-9203-982E60A95A7B}"/>
                    </a:ext>
                  </a:extLst>
                </p:cNvPr>
                <p:cNvSpPr/>
                <p:nvPr/>
              </p:nvSpPr>
              <p:spPr>
                <a:xfrm>
                  <a:off x="2264592" y="3100594"/>
                  <a:ext cx="468936" cy="1513896"/>
                </a:xfrm>
                <a:prstGeom prst="rightArrow">
                  <a:avLst/>
                </a:prstGeom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12000">
                      <a:schemeClr val="bg1">
                        <a:lumMod val="75000"/>
                        <a:alpha val="0"/>
                      </a:schemeClr>
                    </a:gs>
                  </a:gsLst>
                  <a:lin ang="0" scaled="0"/>
                </a:gra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grpSp>
            <p:nvGrpSpPr>
              <p:cNvPr id="105" name="Group 36">
                <a:extLst>
                  <a:ext uri="{FF2B5EF4-FFF2-40B4-BE49-F238E27FC236}">
                    <a16:creationId xmlns:a16="http://schemas.microsoft.com/office/drawing/2014/main" id="{2395057F-78D1-472D-9BDC-AEC06753A748}"/>
                  </a:ext>
                </a:extLst>
              </p:cNvPr>
              <p:cNvGrpSpPr/>
              <p:nvPr/>
            </p:nvGrpSpPr>
            <p:grpSpPr>
              <a:xfrm>
                <a:off x="8230841" y="3557788"/>
                <a:ext cx="2361016" cy="540316"/>
                <a:chOff x="8230841" y="3845338"/>
                <a:chExt cx="2361016" cy="540316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46D11A8-1BBA-4FD8-AC1F-1539C25557EF}"/>
                    </a:ext>
                  </a:extLst>
                </p:cNvPr>
                <p:cNvSpPr txBox="1"/>
                <p:nvPr/>
              </p:nvSpPr>
              <p:spPr>
                <a:xfrm>
                  <a:off x="8230841" y="3958302"/>
                  <a:ext cx="1290595" cy="315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latin typeface="SamsungOne 400" panose="020B0503030303020204" pitchFamily="34" charset="0"/>
                      <a:ea typeface="SamsungOne 400" panose="020B0503030303020204" pitchFamily="34" charset="0"/>
                      <a:cs typeface="Times New Roman" panose="02020603050405020304" pitchFamily="18" charset="0"/>
                    </a:rPr>
                    <a:t>Output</a:t>
                  </a:r>
                </a:p>
              </p:txBody>
            </p:sp>
            <p:grpSp>
              <p:nvGrpSpPr>
                <p:cNvPr id="110" name="Group 41">
                  <a:extLst>
                    <a:ext uri="{FF2B5EF4-FFF2-40B4-BE49-F238E27FC236}">
                      <a16:creationId xmlns:a16="http://schemas.microsoft.com/office/drawing/2014/main" id="{DC67B3E7-5647-47A2-A1BE-C6A249006427}"/>
                    </a:ext>
                  </a:extLst>
                </p:cNvPr>
                <p:cNvGrpSpPr/>
                <p:nvPr/>
              </p:nvGrpSpPr>
              <p:grpSpPr>
                <a:xfrm>
                  <a:off x="9739600" y="3845338"/>
                  <a:ext cx="852257" cy="540316"/>
                  <a:chOff x="9357859" y="3845338"/>
                  <a:chExt cx="852257" cy="540316"/>
                </a:xfrm>
              </p:grpSpPr>
              <p:sp>
                <p:nvSpPr>
                  <p:cNvPr id="112" name="Oval 43">
                    <a:extLst>
                      <a:ext uri="{FF2B5EF4-FFF2-40B4-BE49-F238E27FC236}">
                        <a16:creationId xmlns:a16="http://schemas.microsoft.com/office/drawing/2014/main" id="{206776B4-4604-4E82-945D-8713FC88FF88}"/>
                      </a:ext>
                    </a:extLst>
                  </p:cNvPr>
                  <p:cNvSpPr/>
                  <p:nvPr/>
                </p:nvSpPr>
                <p:spPr>
                  <a:xfrm>
                    <a:off x="9484580" y="3845338"/>
                    <a:ext cx="504000" cy="534487"/>
                  </a:xfrm>
                  <a:prstGeom prst="ellipse">
                    <a:avLst/>
                  </a:prstGeom>
                  <a:solidFill>
                    <a:srgbClr val="00B050">
                      <a:alpha val="20000"/>
                    </a:srgbClr>
                  </a:solidFill>
                  <a:ln w="1905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43CF8D93-1AC1-4988-9A6A-06F4BD4D2D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57859" y="3847325"/>
                        <a:ext cx="852257" cy="5383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>
                          <a:spcAft>
                            <a:spcPts val="600"/>
                          </a:spcAft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amsungOne 700" panose="020B0803030303020204" pitchFamily="34" charset="0"/>
                                </a:rPr>
                                <m:t>𝑌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SamsungOne 700" panose="020B0803030303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43CF8D93-1AC1-4988-9A6A-06F4BD4D2DD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357859" y="3847325"/>
                        <a:ext cx="852257" cy="538329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11" name="Left-Right Arrow 42">
                  <a:extLst>
                    <a:ext uri="{FF2B5EF4-FFF2-40B4-BE49-F238E27FC236}">
                      <a16:creationId xmlns:a16="http://schemas.microsoft.com/office/drawing/2014/main" id="{2347A4B1-D49E-4A1B-A54A-27AF29BE267D}"/>
                    </a:ext>
                  </a:extLst>
                </p:cNvPr>
                <p:cNvSpPr/>
                <p:nvPr/>
              </p:nvSpPr>
              <p:spPr>
                <a:xfrm>
                  <a:off x="9296386" y="4001069"/>
                  <a:ext cx="435006" cy="205055"/>
                </a:xfrm>
                <a:prstGeom prst="leftRightArrow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</p:grpSp>
        <p:sp>
          <p:nvSpPr>
            <p:cNvPr id="159" name="Oval 74">
              <a:extLst>
                <a:ext uri="{FF2B5EF4-FFF2-40B4-BE49-F238E27FC236}">
                  <a16:creationId xmlns:a16="http://schemas.microsoft.com/office/drawing/2014/main" id="{23F7AC49-8DD6-403C-8C27-2129FF05B38F}"/>
                </a:ext>
              </a:extLst>
            </p:cNvPr>
            <p:cNvSpPr/>
            <p:nvPr/>
          </p:nvSpPr>
          <p:spPr>
            <a:xfrm>
              <a:off x="2815748" y="2600984"/>
              <a:ext cx="404261" cy="286394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59" name="Oval 16">
            <a:extLst>
              <a:ext uri="{FF2B5EF4-FFF2-40B4-BE49-F238E27FC236}">
                <a16:creationId xmlns:a16="http://schemas.microsoft.com/office/drawing/2014/main" id="{DE0C0AF4-A186-4EFE-9CBB-BBE87CA7EB06}"/>
              </a:ext>
            </a:extLst>
          </p:cNvPr>
          <p:cNvSpPr/>
          <p:nvPr/>
        </p:nvSpPr>
        <p:spPr>
          <a:xfrm>
            <a:off x="5920917" y="4168026"/>
            <a:ext cx="443091" cy="443091"/>
          </a:xfrm>
          <a:prstGeom prst="ellipse">
            <a:avLst/>
          </a:prstGeom>
          <a:solidFill>
            <a:srgbClr val="C5D1F7">
              <a:alpha val="49804"/>
            </a:srgbClr>
          </a:solidFill>
          <a:ln w="19050">
            <a:solidFill>
              <a:srgbClr val="1D4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0" name="Freeform 17">
            <a:extLst>
              <a:ext uri="{FF2B5EF4-FFF2-40B4-BE49-F238E27FC236}">
                <a16:creationId xmlns:a16="http://schemas.microsoft.com/office/drawing/2014/main" id="{356F0F56-5A35-4DCA-8961-7BFAAE883FCC}"/>
              </a:ext>
            </a:extLst>
          </p:cNvPr>
          <p:cNvSpPr/>
          <p:nvPr/>
        </p:nvSpPr>
        <p:spPr>
          <a:xfrm>
            <a:off x="6007256" y="4286153"/>
            <a:ext cx="296258" cy="206069"/>
          </a:xfrm>
          <a:custGeom>
            <a:avLst/>
            <a:gdLst>
              <a:gd name="connsiteX0" fmla="*/ 0 w 452761"/>
              <a:gd name="connsiteY0" fmla="*/ 310719 h 310719"/>
              <a:gd name="connsiteX1" fmla="*/ 177553 w 452761"/>
              <a:gd name="connsiteY1" fmla="*/ 248575 h 310719"/>
              <a:gd name="connsiteX2" fmla="*/ 292963 w 452761"/>
              <a:gd name="connsiteY2" fmla="*/ 79899 h 310719"/>
              <a:gd name="connsiteX3" fmla="*/ 452761 w 452761"/>
              <a:gd name="connsiteY3" fmla="*/ 0 h 31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761" h="310719">
                <a:moveTo>
                  <a:pt x="0" y="310719"/>
                </a:moveTo>
                <a:cubicBezTo>
                  <a:pt x="64363" y="298882"/>
                  <a:pt x="128726" y="287045"/>
                  <a:pt x="177553" y="248575"/>
                </a:cubicBezTo>
                <a:cubicBezTo>
                  <a:pt x="226380" y="210105"/>
                  <a:pt x="247095" y="121328"/>
                  <a:pt x="292963" y="79899"/>
                </a:cubicBezTo>
                <a:cubicBezTo>
                  <a:pt x="338831" y="38470"/>
                  <a:pt x="399495" y="4439"/>
                  <a:pt x="452761" y="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314FFA36-6EF4-4F79-8CB9-792841193728}"/>
              </a:ext>
            </a:extLst>
          </p:cNvPr>
          <p:cNvSpPr/>
          <p:nvPr/>
        </p:nvSpPr>
        <p:spPr>
          <a:xfrm flipV="1">
            <a:off x="5260877" y="4678997"/>
            <a:ext cx="132165" cy="521191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화살표: 아래쪽 97">
            <a:extLst>
              <a:ext uri="{FF2B5EF4-FFF2-40B4-BE49-F238E27FC236}">
                <a16:creationId xmlns:a16="http://schemas.microsoft.com/office/drawing/2014/main" id="{98CCBE84-D605-4EDF-8BB9-2F8C96776984}"/>
              </a:ext>
            </a:extLst>
          </p:cNvPr>
          <p:cNvSpPr/>
          <p:nvPr/>
        </p:nvSpPr>
        <p:spPr>
          <a:xfrm flipV="1">
            <a:off x="7051577" y="4678997"/>
            <a:ext cx="132165" cy="521191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아래쪽 98">
            <a:extLst>
              <a:ext uri="{FF2B5EF4-FFF2-40B4-BE49-F238E27FC236}">
                <a16:creationId xmlns:a16="http://schemas.microsoft.com/office/drawing/2014/main" id="{7B4785DC-5A05-4860-B847-09E6C1BC97C6}"/>
              </a:ext>
            </a:extLst>
          </p:cNvPr>
          <p:cNvSpPr/>
          <p:nvPr/>
        </p:nvSpPr>
        <p:spPr>
          <a:xfrm>
            <a:off x="8130580" y="3597486"/>
            <a:ext cx="132165" cy="521191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EC580E9C-DC6F-4785-B4D9-036659F6BB0E}"/>
              </a:ext>
            </a:extLst>
          </p:cNvPr>
          <p:cNvSpPr/>
          <p:nvPr/>
        </p:nvSpPr>
        <p:spPr>
          <a:xfrm flipV="1">
            <a:off x="3185465" y="5319173"/>
            <a:ext cx="132165" cy="521191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D2DCEC8-4CC2-43E3-9A0E-061E62340E0D}"/>
              </a:ext>
            </a:extLst>
          </p:cNvPr>
          <p:cNvSpPr txBox="1"/>
          <p:nvPr/>
        </p:nvSpPr>
        <p:spPr>
          <a:xfrm>
            <a:off x="2719162" y="5684886"/>
            <a:ext cx="11150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  <a:cs typeface="Times New Roman" panose="02020603050405020304" pitchFamily="18" charset="0"/>
              </a:rPr>
              <a:t>Parameters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B4A2CE0-260D-4603-BC14-24DFB9163D3E}"/>
              </a:ext>
            </a:extLst>
          </p:cNvPr>
          <p:cNvSpPr txBox="1"/>
          <p:nvPr/>
        </p:nvSpPr>
        <p:spPr>
          <a:xfrm>
            <a:off x="4872630" y="4983246"/>
            <a:ext cx="836576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193EB0"/>
              </a:buClr>
            </a:pPr>
            <a:r>
              <a:rPr lang="en-US" sz="1600" i="1" dirty="0">
                <a:solidFill>
                  <a:srgbClr val="FF0000"/>
                </a:solidFill>
                <a:latin typeface="Cambria Math" panose="02040503050406030204" pitchFamily="18" charset="0"/>
                <a:ea typeface="SamsungOne 400" panose="020B0503030303020204" pitchFamily="34" charset="0"/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373888A-DBC3-4A19-9597-C82EA29B67A5}"/>
                  </a:ext>
                </a:extLst>
              </p:cNvPr>
              <p:cNvSpPr txBox="1"/>
              <p:nvPr/>
            </p:nvSpPr>
            <p:spPr>
              <a:xfrm>
                <a:off x="6148803" y="4953967"/>
                <a:ext cx="1968238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193EB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700" panose="020B0803030303020204" pitchFamily="34" charset="0"/>
                          <a:sym typeface="Symbol" panose="05050102010706020507" pitchFamily="18" charset="2"/>
                        </a:rPr>
                        <m:t>𝑃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700" panose="020B0803030303020204" pitchFamily="34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700" panose="020B0803030303020204" pitchFamily="34" charset="0"/>
                          <a:sym typeface="Symbol" panose="05050102010706020507" pitchFamily="18" charset="2"/>
                        </a:rPr>
                        <m:t>𝑌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700" panose="020B0803030303020204" pitchFamily="34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700" panose="020B0803030303020204" pitchFamily="34" charset="0"/>
                          <a:sym typeface="Symbol" panose="05050102010706020507" pitchFamily="18" charset="2"/>
                        </a:rPr>
                        <m:t>1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700" panose="020B0803030303020204" pitchFamily="34" charset="0"/>
                          <a:sym typeface="Symbol" panose="05050102010706020507" pitchFamily="18" charset="2"/>
                        </a:rPr>
                        <m:t>|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700" panose="020B0803030303020204" pitchFamily="34" charset="0"/>
                          <a:sym typeface="Symbol" panose="05050102010706020507" pitchFamily="18" charset="2"/>
                        </a:rPr>
                        <m:t>𝑑𝑎𝑡𝑎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700" panose="020B0803030303020204" pitchFamily="34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sz="1400" i="1" dirty="0">
                  <a:solidFill>
                    <a:srgbClr val="FF0000"/>
                  </a:solidFill>
                  <a:latin typeface="Cambria Math" panose="02040503050406030204" pitchFamily="18" charset="0"/>
                  <a:ea typeface="SamsungOne 700" panose="020B0803030303020204" pitchFamily="34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373888A-DBC3-4A19-9597-C82EA29B6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803" y="4953967"/>
                <a:ext cx="1968238" cy="4924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7F1F63-DD59-4244-A076-69C721DCDB18}"/>
                  </a:ext>
                </a:extLst>
              </p:cNvPr>
              <p:cNvSpPr txBox="1"/>
              <p:nvPr/>
            </p:nvSpPr>
            <p:spPr>
              <a:xfrm>
                <a:off x="6148803" y="5247918"/>
                <a:ext cx="1968238" cy="51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  <a:spcAft>
                    <a:spcPts val="800"/>
                  </a:spcAft>
                  <a:buClr>
                    <a:srgbClr val="193EB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.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3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, 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.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72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, 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0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.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12</m:t>
                      </m:r>
                      <m:r>
                        <a:rPr lang="en-US" altLang="ko-KR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  <a:sym typeface="Symbol" panose="05050102010706020507" pitchFamily="18" charset="2"/>
                        </a:rPr>
                        <m:t>, …</m:t>
                      </m:r>
                    </m:oMath>
                  </m:oMathPara>
                </a14:m>
                <a:endParaRPr lang="en-US" sz="1400" i="1" dirty="0">
                  <a:solidFill>
                    <a:srgbClr val="FF0000"/>
                  </a:solidFill>
                  <a:latin typeface="Cambria Math" panose="02040503050406030204" pitchFamily="18" charset="0"/>
                  <a:ea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7F1F63-DD59-4244-A076-69C721DC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803" y="5247918"/>
                <a:ext cx="1968238" cy="5180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677A82F-6F90-4A34-B69A-DEE7E67FF6FE}"/>
                  </a:ext>
                </a:extLst>
              </p:cNvPr>
              <p:cNvSpPr txBox="1"/>
              <p:nvPr/>
            </p:nvSpPr>
            <p:spPr>
              <a:xfrm>
                <a:off x="7414760" y="3225749"/>
                <a:ext cx="1647161" cy="518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000"/>
                  </a:spcBef>
                  <a:spcAft>
                    <a:spcPts val="800"/>
                  </a:spcAft>
                  <a:buClr>
                    <a:srgbClr val="193EB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0</m:t>
                      </m:r>
                      <m:r>
                        <a:rPr lang="en-US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0</m:t>
                      </m:r>
                      <m:r>
                        <a:rPr lang="en-US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1</m:t>
                      </m:r>
                      <m:r>
                        <a:rPr lang="en-US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1</m:t>
                      </m:r>
                      <m:r>
                        <a:rPr lang="en-US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0</m:t>
                      </m:r>
                      <m:r>
                        <a:rPr lang="en-US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, … </m:t>
                      </m:r>
                    </m:oMath>
                  </m:oMathPara>
                </a14:m>
                <a:endParaRPr lang="en-US" sz="1400" i="1" dirty="0">
                  <a:solidFill>
                    <a:srgbClr val="FF0000"/>
                  </a:solidFill>
                  <a:latin typeface="Cambria Math" panose="02040503050406030204" pitchFamily="18" charset="0"/>
                  <a:ea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3677A82F-6F90-4A34-B69A-DEE7E67FF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0" y="3225749"/>
                <a:ext cx="1647161" cy="5180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88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1F2302-0AFC-4A77-8672-6BE12814347E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357AC7-20DE-4AC9-831D-45C9168D3B7F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(9/17)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E0B461C-CC2E-4F65-BE13-2C6F9F454D01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28AF54D-59B9-40DD-95AC-4629F07EEE4A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696E247-2C4C-4034-8F8D-259EA6B5E265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Training by gradient descent algorithm: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E557E4C-D8A4-4392-AEF6-4D048F55FB5B}"/>
                  </a:ext>
                </a:extLst>
              </p:cNvPr>
              <p:cNvSpPr/>
              <p:nvPr/>
            </p:nvSpPr>
            <p:spPr>
              <a:xfrm>
                <a:off x="712182" y="2557363"/>
                <a:ext cx="8630827" cy="12533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1983" rIns="143967" bIns="71983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We can get the parameter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ko-KR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300" i="1" smtClean="0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300" i="1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300" i="1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by minimizing a target function </a:t>
                </a:r>
                <a14:m>
                  <m:oMath xmlns:m="http://schemas.openxmlformats.org/officeDocument/2006/math">
                    <m:r>
                      <a:rPr lang="en-US" altLang="ko-KR" sz="13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  <a:p>
                <a:pPr lvl="0"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We get to minimize the difference between the real 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𝑌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and the predicted 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𝑌 ̂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We can think of </a:t>
                </a:r>
                <a14:m>
                  <m:oMath xmlns:m="http://schemas.openxmlformats.org/officeDocument/2006/math">
                    <m:r>
                      <a:rPr lang="en-US" altLang="ko-KR" sz="13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as a “loss” or “cost”.</a:t>
                </a:r>
              </a:p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14:m>
                  <m:oMath xmlns:m="http://schemas.openxmlformats.org/officeDocument/2006/math">
                    <m:r>
                      <a:rPr lang="en-US" altLang="ko-KR" sz="13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is a function of the  parameter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ko-KR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300" i="1" smtClean="0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300" i="1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300" i="1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which can be represented by a vector </a:t>
                </a:r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rgbClr val="193E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E557E4C-D8A4-4392-AEF6-4D048F55F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2" y="2557363"/>
                <a:ext cx="8630827" cy="1253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46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02BB64-A724-4ADE-A1F8-940083A1593A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9B82DC-55DF-4913-8ADC-7DB11029BDC7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(10/17)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B5F406-A2BC-482B-A362-36B4AD5F4990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766435-F018-4F4A-81DE-C8EBD4ED1D70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041B0E-13A5-4CE8-87EC-F18F232798A7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Training by gradient descent algorithm: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72A30CC-6C00-4224-AF45-14843FE09ED9}"/>
                  </a:ext>
                </a:extLst>
              </p:cNvPr>
              <p:cNvSpPr/>
              <p:nvPr/>
            </p:nvSpPr>
            <p:spPr>
              <a:xfrm>
                <a:off x="712182" y="2557363"/>
                <a:ext cx="8630827" cy="17254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1983" rIns="143967" bIns="71983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14:m>
                  <m:oMath xmlns:m="http://schemas.openxmlformats.org/officeDocument/2006/math">
                    <m:r>
                      <a:rPr lang="en-US" altLang="ko-KR" sz="13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is the </a:t>
                </a:r>
                <a:r>
                  <a:rPr lang="en-US" altLang="ko-KR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negative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of logarithmic likelihood defined as following:</a:t>
                </a:r>
              </a:p>
              <a:p>
                <a:pPr lvl="0">
                  <a:spcAft>
                    <a:spcPts val="800"/>
                  </a:spcAft>
                  <a:buClr>
                    <a:srgbClr val="193EB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ko-KR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ko-KR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6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𝐿𝑜𝑔</m:t>
                          </m:r>
                          <m:d>
                            <m:dPr>
                              <m:ctrlPr>
                                <a:rPr lang="ko-KR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ko-KR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ko-KR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ko-KR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p>
                                      <m:r>
                                        <a:rPr lang="en-US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r>
                                    <a:rPr lang="en-US" altLang="ko-KR" sz="16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ko-KR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In the above relation,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3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3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13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represent values given by the training dataset.</a:t>
                </a:r>
              </a:p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Here, we assumed the conversion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ko-KR" sz="13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−1,+1</m:t>
                        </m:r>
                      </m:e>
                    </m:d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72A30CC-6C00-4224-AF45-14843FE09E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2" y="2557363"/>
                <a:ext cx="8630827" cy="1725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43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7FEA98-0266-4B18-AC62-F27D5FC372C3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(11/17)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0A29C3D-79C5-442E-8E0D-373DB380E4F2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E3CE1B5-3D95-4FA6-8DD9-1836A16E1792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C07FBFF-E803-442B-BB9C-7BDD5B6594C2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Training by gradient descent algorithm: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BD6461C-EC8F-40D7-9404-39EB8D2FFD19}"/>
                  </a:ext>
                </a:extLst>
              </p:cNvPr>
              <p:cNvSpPr/>
              <p:nvPr/>
            </p:nvSpPr>
            <p:spPr>
              <a:xfrm>
                <a:off x="712182" y="2557363"/>
                <a:ext cx="8630827" cy="308034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1983" rIns="143967" bIns="71983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14:m>
                  <m:oMath xmlns:m="http://schemas.openxmlformats.org/officeDocument/2006/math">
                    <m:r>
                      <a:rPr lang="en-US" altLang="ko-KR" sz="13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is the </a:t>
                </a:r>
                <a:r>
                  <a:rPr lang="en-US" altLang="ko-KR" sz="13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negative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of logarithmic likelihood defined as following:</a:t>
                </a:r>
              </a:p>
              <a:p>
                <a:pPr lvl="0" algn="ctr">
                  <a:spcAft>
                    <a:spcPts val="1200"/>
                  </a:spcAft>
                  <a:buClr>
                    <a:srgbClr val="193EB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ko-KR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ko-KR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𝐿𝑜𝑔</m:t>
                          </m:r>
                          <m:d>
                            <m:dPr>
                              <m:ctrlPr>
                                <a:rPr lang="ko-KR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ko-KR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ko-KR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ko-KR" altLang="ko-KR" sz="14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14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p>
                                      <m:r>
                                        <a:rPr lang="en-US" altLang="ko-KR" sz="14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r>
                                    <a:rPr lang="en-US" altLang="ko-KR" sz="1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ko-KR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lvl="0" algn="ctr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sSub>
                      <m:sSubPr>
                        <m:ctrlPr>
                          <a:rPr lang="ko-KR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ko-KR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  <m:e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,2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,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1,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,2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ko-KR" sz="14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ko-KR" altLang="en-US" sz="14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ko-KR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sym typeface="Symbol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,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altLang="ko-KR" sz="1400" i="1">
                        <a:solidFill>
                          <a:prstClr val="black"/>
                        </a:solidFill>
                        <a:latin typeface="Cambria Math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ko-KR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4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BD6461C-EC8F-40D7-9404-39EB8D2FF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2" y="2557363"/>
                <a:ext cx="8630827" cy="3080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EE7698EC-CD35-4774-A5F5-2BFDD8B1D516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</p:spTree>
    <p:extLst>
      <p:ext uri="{BB962C8B-B14F-4D97-AF65-F5344CB8AC3E}">
        <p14:creationId xmlns:p14="http://schemas.microsoft.com/office/powerpoint/2010/main" val="758288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5C4EDB-1BC1-494E-8AB4-26B5E2C5D8E8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6A1B6-A05E-4095-B4BA-40C24B343996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(12/17)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81BF87-0A15-4A28-B9A6-F089368BD6E0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9BBA70-7FFD-48E3-8EC6-60FDA2E6C4A2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BF86E2C-64A6-494E-9220-BDE6B03D672C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Training by gradient descent algorithm: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134C1FB-370D-44EE-AFEA-38755945267F}"/>
                  </a:ext>
                </a:extLst>
              </p:cNvPr>
              <p:cNvSpPr/>
              <p:nvPr/>
            </p:nvSpPr>
            <p:spPr>
              <a:xfrm>
                <a:off x="712182" y="2557363"/>
                <a:ext cx="8630827" cy="20482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1983" rIns="143967" bIns="71983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gradient of </a:t>
                </a:r>
                <a14:m>
                  <m:oMath xmlns:m="http://schemas.openxmlformats.org/officeDocument/2006/math">
                    <m:r>
                      <a:rPr lang="en-US" altLang="ko-KR" sz="13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is denoted as </a:t>
                </a: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𝜵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which is also a function of the parameter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ko-KR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300" i="1" smtClean="0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300" i="1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300" i="1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rgbClr val="193EB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expression for the gradient </a:t>
                </a: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𝜵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is:</a:t>
                </a:r>
              </a:p>
              <a:p>
                <a:pPr lvl="0">
                  <a:spcAft>
                    <a:spcPts val="800"/>
                  </a:spcAft>
                  <a:buClr>
                    <a:srgbClr val="193EB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ko-KR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US" altLang="ko-KR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ko-KR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ko-KR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p>
                                      <m:r>
                                        <a:rPr lang="en-US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ko-KR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p>
                                      <m:r>
                                        <a:rPr lang="en-US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16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growth of </a:t>
                </a:r>
                <a14:m>
                  <m:oMath xmlns:m="http://schemas.openxmlformats.org/officeDocument/2006/math">
                    <m:r>
                      <a:rPr lang="en-US" altLang="ko-KR" sz="13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is steepest along the direction of </a:t>
                </a: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𝜵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  <a:p>
                <a:pPr lvl="0"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 </a:t>
                </a:r>
                <a:r>
                  <a:rPr lang="en-US" altLang="ko-KR" sz="1300" dirty="0">
                    <a:solidFill>
                      <a:srgbClr val="193EB0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sym typeface="Symbol" panose="05050102010706020507" pitchFamily="18" charset="2"/>
                  </a:rPr>
                  <a:t>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descent of </a:t>
                </a:r>
                <a14:m>
                  <m:oMath xmlns:m="http://schemas.openxmlformats.org/officeDocument/2006/math">
                    <m:r>
                      <a:rPr lang="en-US" altLang="ko-KR" sz="13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is steepest along the direction of </a:t>
                </a:r>
                <a:r>
                  <a:rPr lang="en-US" altLang="ko-KR" sz="1300" dirty="0">
                    <a:solidFill>
                      <a:srgbClr val="193EB0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−</a:t>
                </a:r>
                <a:r>
                  <a:rPr lang="en-US" altLang="ko-KR" sz="13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𝜵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9134C1FB-370D-44EE-AFEA-387559452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2" y="2557363"/>
                <a:ext cx="8630827" cy="2048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499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329BFE-1413-43CD-A499-38D490DA2B55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B911F-02FD-4E20-925D-35D90420E81D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(13/17)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FD78CB2-12B8-4FE2-B0EC-B9E334B7DF08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9F655EC-4D14-4DC8-9813-2B7D00504D74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6FCBF0-E801-4967-9AB5-911F0E25021E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Training by gradient descent algorithm: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08E8E13-2A60-4216-9A59-24C60585621C}"/>
                  </a:ext>
                </a:extLst>
              </p:cNvPr>
              <p:cNvSpPr/>
              <p:nvPr/>
            </p:nvSpPr>
            <p:spPr>
              <a:xfrm>
                <a:off x="712182" y="2557363"/>
                <a:ext cx="8630827" cy="354373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1983" rIns="143967" bIns="71983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expression for the gradient </a:t>
                </a: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𝜵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is:</a:t>
                </a:r>
              </a:p>
              <a:p>
                <a:pPr lvl="0">
                  <a:spcAft>
                    <a:spcPts val="800"/>
                  </a:spcAft>
                  <a:buClr>
                    <a:srgbClr val="193EB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altLang="ko-KR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US" altLang="ko-KR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ko-KR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ko-KR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p>
                                      <m:r>
                                        <a:rPr lang="en-US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num>
                            <m:den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ko-KR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ko-KR" altLang="en-US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p>
                                      <m:r>
                                        <a:rPr lang="en-US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altLang="ko-KR" sz="1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gradient </a:t>
                </a:r>
                <a14:m>
                  <m:oMath xmlns:m="http://schemas.openxmlformats.org/officeDocument/2006/math"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𝜵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is obtained by calculating the partial derivatives of </a:t>
                </a:r>
                <a14:m>
                  <m:oMath xmlns:m="http://schemas.openxmlformats.org/officeDocument/2006/math">
                    <m:r>
                      <a:rPr lang="en-US" altLang="ko-KR" sz="13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3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16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ko-KR" sz="16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𝜵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6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altLang="ko-KR" sz="16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ko-KR" altLang="en-US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ko-KR" altLang="en-US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altLang="ko-KR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ko-KR" altLang="en-US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16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526" lvl="0" indent="-182526" algn="ctr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endParaRPr lang="en-US" altLang="ko-KR" sz="13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08E8E13-2A60-4216-9A59-24C605856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2" y="2557363"/>
                <a:ext cx="8630827" cy="35437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85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5FB9A8-E29D-435C-A2E0-6B829B58BF67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2FF514-D40C-42F8-9730-51EC204369C4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(14/17)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882F00-FE66-4C53-9B7E-45C74989E9B5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80FC98-95F2-4386-A2AA-C942B5F264D0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C709A8-2BE3-443F-B107-598CF00E2943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Training by gradient descent algorithm: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ACA6FF-5E8C-4444-95A6-790687881CF0}"/>
                  </a:ext>
                </a:extLst>
              </p:cNvPr>
              <p:cNvSpPr/>
              <p:nvPr/>
            </p:nvSpPr>
            <p:spPr>
              <a:xfrm>
                <a:off x="712182" y="2557363"/>
                <a:ext cx="8630827" cy="18586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1983" rIns="143967" bIns="71983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𝐿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(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𝜷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) is minimized iteratively in small “steps” pushing 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𝜷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along the direction </a:t>
                </a:r>
                <a:r>
                  <a:rPr lang="en-US" altLang="ko-KR" sz="1300" dirty="0">
                    <a:solidFill>
                      <a:srgbClr val="FF0000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−</a:t>
                </a:r>
                <a:r>
                  <a:rPr lang="ko-KR" altLang="en-US" sz="1300" dirty="0">
                    <a:solidFill>
                      <a:srgbClr val="193EB0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𝜵𝐿</a:t>
                </a:r>
                <a:r>
                  <a:rPr lang="en-US" altLang="ko-KR" sz="1300" dirty="0">
                    <a:solidFill>
                      <a:srgbClr val="193EB0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(</a:t>
                </a:r>
                <a:r>
                  <a:rPr lang="ko-KR" altLang="en-US" sz="1300" dirty="0">
                    <a:solidFill>
                      <a:srgbClr val="193EB0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𝜷</a:t>
                </a:r>
                <a:r>
                  <a:rPr lang="en-US" altLang="ko-KR" sz="1300" dirty="0">
                    <a:solidFill>
                      <a:srgbClr val="193EB0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)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:</a:t>
                </a:r>
              </a:p>
              <a:p>
                <a:pPr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1) </a:t>
                </a:r>
                <a14:m>
                  <m:oMath xmlns:m="http://schemas.openxmlformats.org/officeDocument/2006/math">
                    <m:r>
                      <a:rPr lang="ko-KR" altLang="en-US" sz="1300" b="1" i="1">
                        <a:solidFill>
                          <a:srgbClr val="EF234B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ko-KR" altLang="en-US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is randomly initialized.</a:t>
                </a:r>
              </a:p>
              <a:p>
                <a:pPr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2) Calculate the gradient </a:t>
                </a:r>
                <a14:m>
                  <m:oMath xmlns:m="http://schemas.openxmlformats.org/officeDocument/2006/math">
                    <m:r>
                      <a:rPr lang="en-US" altLang="ko-KR" sz="1300" b="1" i="1" smtClean="0">
                        <a:solidFill>
                          <a:srgbClr val="193EB0"/>
                        </a:solidFill>
                        <a:latin typeface="Cambria Math" panose="02040503050406030204" pitchFamily="18" charset="0"/>
                      </a:rPr>
                      <m:t>𝜵</m:t>
                    </m:r>
                    <m:r>
                      <a:rPr lang="en-US" altLang="ko-KR" sz="1300" i="1">
                        <a:solidFill>
                          <a:srgbClr val="193EB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193EB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300" b="1" i="1">
                        <a:solidFill>
                          <a:srgbClr val="193EB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ko-KR" sz="1300" dirty="0">
                    <a:solidFill>
                      <a:srgbClr val="193EB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  <a:p>
                <a:pPr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3) Update </a:t>
                </a:r>
                <a14:m>
                  <m:oMath xmlns:m="http://schemas.openxmlformats.org/officeDocument/2006/math">
                    <m:r>
                      <a:rPr lang="ko-KR" altLang="en-US" sz="1300" b="1" i="1">
                        <a:solidFill>
                          <a:srgbClr val="EF234B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by one step: </a:t>
                </a:r>
                <a14:m>
                  <m:oMath xmlns:m="http://schemas.openxmlformats.org/officeDocument/2006/math">
                    <m:r>
                      <a:rPr lang="ko-KR" altLang="en-US" sz="1300" b="1" i="1">
                        <a:solidFill>
                          <a:srgbClr val="EF234B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ko-KR" sz="1300" b="1" i="1">
                        <a:solidFill>
                          <a:srgbClr val="EF234B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3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</m:t>
                    </m:r>
                    <m:r>
                      <a:rPr lang="en-US" altLang="ko-KR" sz="1300" b="1" i="1">
                        <a:solidFill>
                          <a:srgbClr val="EF234B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ko-KR" altLang="en-US" sz="1300" b="1" i="1">
                        <a:solidFill>
                          <a:srgbClr val="EF234B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ko-KR" sz="1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3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sz="13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300" b="1" i="1" smtClean="0">
                        <a:solidFill>
                          <a:srgbClr val="193EB0"/>
                        </a:solidFill>
                        <a:latin typeface="Cambria Math" panose="02040503050406030204" pitchFamily="18" charset="0"/>
                      </a:rPr>
                      <m:t>𝜵</m:t>
                    </m:r>
                    <m:r>
                      <a:rPr lang="en-US" altLang="ko-KR" sz="1300" i="1">
                        <a:solidFill>
                          <a:srgbClr val="193EB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300" i="1">
                        <a:solidFill>
                          <a:srgbClr val="193EB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300" b="1" i="1">
                        <a:solidFill>
                          <a:srgbClr val="193EB0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m:rPr>
                        <m:nor/>
                      </m:rPr>
                      <a:rPr lang="en-US" altLang="ko-KR" sz="1300" dirty="0">
                        <a:solidFill>
                          <a:srgbClr val="193EB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 </a:t>
                </a:r>
              </a:p>
              <a:p>
                <a:pPr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      Convergence speed is controlled by the “Learning rate”</a:t>
                </a:r>
                <a:r>
                  <a:rPr lang="en-US" altLang="ko-KR" sz="1300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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  <a:p>
                <a:pPr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4) Repeat from the step 2) for a fix number of times (epochs).</a:t>
                </a:r>
                <a:endPara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5ACA6FF-5E8C-4444-95A6-790687881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2" y="2557363"/>
                <a:ext cx="8630827" cy="18586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62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133">
            <a:extLst>
              <a:ext uri="{FF2B5EF4-FFF2-40B4-BE49-F238E27FC236}">
                <a16:creationId xmlns:a16="http://schemas.microsoft.com/office/drawing/2014/main" id="{1CEE117C-FFEE-45DC-9396-4CFD2AB5F020}"/>
              </a:ext>
            </a:extLst>
          </p:cNvPr>
          <p:cNvSpPr/>
          <p:nvPr/>
        </p:nvSpPr>
        <p:spPr>
          <a:xfrm>
            <a:off x="945930" y="2438564"/>
            <a:ext cx="7186450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Machine Learning - Part II</a:t>
            </a:r>
          </a:p>
        </p:txBody>
      </p:sp>
      <p:sp>
        <p:nvSpPr>
          <p:cNvPr id="7" name="직사각형 133">
            <a:extLst>
              <a:ext uri="{FF2B5EF4-FFF2-40B4-BE49-F238E27FC236}">
                <a16:creationId xmlns:a16="http://schemas.microsoft.com/office/drawing/2014/main" id="{7888DC2F-E291-48D3-8D62-BC7CE5810164}"/>
              </a:ext>
            </a:extLst>
          </p:cNvPr>
          <p:cNvSpPr/>
          <p:nvPr/>
        </p:nvSpPr>
        <p:spPr>
          <a:xfrm>
            <a:off x="945929" y="4425668"/>
            <a:ext cx="1571183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100" dirty="0">
                <a:solidFill>
                  <a:srgbClr val="00B3E3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AI Course</a:t>
            </a:r>
            <a:endParaRPr lang="ko-KR" altLang="en-US" sz="2100" dirty="0">
              <a:solidFill>
                <a:srgbClr val="00B3E3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09B72CF-896A-4617-90AF-EC3A46EF76B4}"/>
              </a:ext>
            </a:extLst>
          </p:cNvPr>
          <p:cNvCxnSpPr>
            <a:cxnSpLocks/>
          </p:cNvCxnSpPr>
          <p:nvPr/>
        </p:nvCxnSpPr>
        <p:spPr>
          <a:xfrm flipH="1">
            <a:off x="645881" y="1871078"/>
            <a:ext cx="10510" cy="28777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133">
            <a:extLst>
              <a:ext uri="{FF2B5EF4-FFF2-40B4-BE49-F238E27FC236}">
                <a16:creationId xmlns:a16="http://schemas.microsoft.com/office/drawing/2014/main" id="{C9E9FCAB-4624-49AE-BAF7-5D7925D94659}"/>
              </a:ext>
            </a:extLst>
          </p:cNvPr>
          <p:cNvSpPr/>
          <p:nvPr/>
        </p:nvSpPr>
        <p:spPr>
          <a:xfrm>
            <a:off x="945929" y="1870443"/>
            <a:ext cx="547971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Chapter 6. </a:t>
            </a:r>
            <a:endParaRPr lang="en-US" altLang="ko-KR" sz="5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pic>
        <p:nvPicPr>
          <p:cNvPr id="10" name="그림 1">
            <a:extLst>
              <a:ext uri="{FF2B5EF4-FFF2-40B4-BE49-F238E27FC236}">
                <a16:creationId xmlns:a16="http://schemas.microsoft.com/office/drawing/2014/main" id="{2F5CC776-4BB2-4885-805A-396FDEA00C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384184"/>
              </a:clrFrom>
              <a:clrTo>
                <a:srgbClr val="38418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" t="11421" r="3170" b="7196"/>
          <a:stretch/>
        </p:blipFill>
        <p:spPr>
          <a:xfrm>
            <a:off x="7888777" y="249382"/>
            <a:ext cx="1737360" cy="4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6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A7644C-E6A4-46A0-8F06-7F6F0DC99EAB}"/>
                  </a:ext>
                </a:extLst>
              </p:cNvPr>
              <p:cNvSpPr txBox="1"/>
              <p:nvPr/>
            </p:nvSpPr>
            <p:spPr>
              <a:xfrm>
                <a:off x="2784808" y="3074695"/>
                <a:ext cx="6259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n>
                            <a:noFill/>
                          </a:ln>
                          <a:solidFill>
                            <a:srgbClr val="193EB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600" i="1" smtClean="0">
                          <a:ln>
                            <a:noFill/>
                          </a:ln>
                          <a:solidFill>
                            <a:srgbClr val="193EB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1600" b="1" i="1">
                          <a:ln>
                            <a:noFill/>
                          </a:ln>
                          <a:solidFill>
                            <a:srgbClr val="193EB0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altLang="ko-KR" sz="1600" i="1">
                          <a:ln>
                            <a:noFill/>
                          </a:ln>
                          <a:solidFill>
                            <a:srgbClr val="193EB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ln>
                    <a:noFill/>
                  </a:ln>
                  <a:solidFill>
                    <a:srgbClr val="193EB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A7644C-E6A4-46A0-8F06-7F6F0DC99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808" y="3074695"/>
                <a:ext cx="625928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AE13D6-825A-4CC5-A1B9-F4B02A2F2695}"/>
                  </a:ext>
                </a:extLst>
              </p:cNvPr>
              <p:cNvSpPr txBox="1"/>
              <p:nvPr/>
            </p:nvSpPr>
            <p:spPr>
              <a:xfrm>
                <a:off x="6842428" y="5440107"/>
                <a:ext cx="1888672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r>
                  <a:rPr lang="en-US" altLang="ko-KR" sz="1300" dirty="0">
                    <a:ln>
                      <a:noFill/>
                    </a:ln>
                    <a:solidFill>
                      <a:srgbClr val="262626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Optimized</a:t>
                </a:r>
                <a:r>
                  <a:rPr lang="en-US" altLang="ko-KR" sz="1300" dirty="0">
                    <a:ln>
                      <a:noFill/>
                    </a:ln>
                    <a:solidFill>
                      <a:srgbClr val="262626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smtClean="0">
                        <a:ln>
                          <a:noFill/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amsungOne 700" panose="020B0803030303020204" pitchFamily="34" charset="0"/>
                      </a:rPr>
                      <m:t>𝜷</m:t>
                    </m:r>
                  </m:oMath>
                </a14:m>
                <a:endParaRPr lang="ko-KR" altLang="en-US" sz="1300" dirty="0">
                  <a:ln>
                    <a:noFill/>
                  </a:ln>
                  <a:solidFill>
                    <a:srgbClr val="FF000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AE13D6-825A-4CC5-A1B9-F4B02A2F2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28" y="5440107"/>
                <a:ext cx="1888672" cy="292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A7B6A7-57AE-4D3D-96E9-37692B1B8179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7F286E-4825-4B7A-9FEF-692D8AEF481C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(15/17)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6B66BB-98AD-4902-81C1-0CD5222E8353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CC5CD2B-EC89-4A74-8E02-56F1821C52D9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6CE91B2-FCAF-463B-87D0-935818122BE6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Training by gradient descent algorithm: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09464C-F04C-42BD-90E6-EB2389B02485}"/>
              </a:ext>
            </a:extLst>
          </p:cNvPr>
          <p:cNvSpPr/>
          <p:nvPr/>
        </p:nvSpPr>
        <p:spPr>
          <a:xfrm>
            <a:off x="712182" y="2557363"/>
            <a:ext cx="8630827" cy="3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26" lvl="0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𝐿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𝜷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 is minimized iteratively in small “steps” pushing </a:t>
            </a:r>
            <a:r>
              <a:rPr lang="ko-KR" altLang="en-US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𝜷 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along the direction </a:t>
            </a:r>
            <a:r>
              <a:rPr lang="en-US" altLang="ko-KR" sz="1300" dirty="0">
                <a:solidFill>
                  <a:srgbClr val="FF000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−</a:t>
            </a:r>
            <a:r>
              <a:rPr lang="ko-KR" altLang="en-US" sz="13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𝜵𝐿</a:t>
            </a:r>
            <a:r>
              <a:rPr lang="en-US" altLang="ko-KR" sz="13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</a:t>
            </a:r>
            <a:r>
              <a:rPr lang="ko-KR" altLang="en-US" sz="13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𝜷</a:t>
            </a:r>
            <a:r>
              <a:rPr lang="en-US" altLang="ko-KR" sz="13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:</a:t>
            </a:r>
          </a:p>
        </p:txBody>
      </p:sp>
      <p:sp>
        <p:nvSpPr>
          <p:cNvPr id="33" name="Right Arrow 63">
            <a:extLst>
              <a:ext uri="{FF2B5EF4-FFF2-40B4-BE49-F238E27FC236}">
                <a16:creationId xmlns:a16="http://schemas.microsoft.com/office/drawing/2014/main" id="{2053DC84-A849-4BF7-A9AF-5154AABBC591}"/>
              </a:ext>
            </a:extLst>
          </p:cNvPr>
          <p:cNvSpPr/>
          <p:nvPr/>
        </p:nvSpPr>
        <p:spPr>
          <a:xfrm>
            <a:off x="3301571" y="4297941"/>
            <a:ext cx="466651" cy="238589"/>
          </a:xfrm>
          <a:prstGeom prst="rightArrow">
            <a:avLst>
              <a:gd name="adj1" fmla="val 73402"/>
              <a:gd name="adj2" fmla="val 56763"/>
            </a:avLst>
          </a:prstGeom>
          <a:gradFill>
            <a:gsLst>
              <a:gs pos="100000">
                <a:schemeClr val="bg1">
                  <a:lumMod val="75000"/>
                </a:schemeClr>
              </a:gs>
              <a:gs pos="12000">
                <a:schemeClr val="bg1">
                  <a:lumMod val="75000"/>
                  <a:alpha val="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endParaRPr lang="en-US" sz="1400"/>
          </a:p>
        </p:txBody>
      </p:sp>
      <p:sp>
        <p:nvSpPr>
          <p:cNvPr id="48" name="Right Arrow 63">
            <a:extLst>
              <a:ext uri="{FF2B5EF4-FFF2-40B4-BE49-F238E27FC236}">
                <a16:creationId xmlns:a16="http://schemas.microsoft.com/office/drawing/2014/main" id="{2053DC84-A849-4BF7-A9AF-5154AABBC591}"/>
              </a:ext>
            </a:extLst>
          </p:cNvPr>
          <p:cNvSpPr/>
          <p:nvPr/>
        </p:nvSpPr>
        <p:spPr>
          <a:xfrm>
            <a:off x="6108209" y="4297941"/>
            <a:ext cx="466651" cy="238589"/>
          </a:xfrm>
          <a:prstGeom prst="rightArrow">
            <a:avLst>
              <a:gd name="adj1" fmla="val 73402"/>
              <a:gd name="adj2" fmla="val 56763"/>
            </a:avLst>
          </a:prstGeom>
          <a:gradFill>
            <a:gsLst>
              <a:gs pos="100000">
                <a:schemeClr val="bg1">
                  <a:lumMod val="75000"/>
                </a:schemeClr>
              </a:gs>
              <a:gs pos="12000">
                <a:schemeClr val="bg1">
                  <a:lumMod val="75000"/>
                  <a:alpha val="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endParaRPr lang="en-US" sz="1400"/>
          </a:p>
        </p:txBody>
      </p:sp>
      <p:grpSp>
        <p:nvGrpSpPr>
          <p:cNvPr id="55" name="그룹 54"/>
          <p:cNvGrpSpPr/>
          <p:nvPr/>
        </p:nvGrpSpPr>
        <p:grpSpPr>
          <a:xfrm>
            <a:off x="1058664" y="3441699"/>
            <a:ext cx="7785496" cy="1913890"/>
            <a:chOff x="969592" y="3441699"/>
            <a:chExt cx="7785496" cy="1913890"/>
          </a:xfrm>
        </p:grpSpPr>
        <p:grpSp>
          <p:nvGrpSpPr>
            <p:cNvPr id="54" name="그룹 53"/>
            <p:cNvGrpSpPr/>
            <p:nvPr/>
          </p:nvGrpSpPr>
          <p:grpSpPr>
            <a:xfrm>
              <a:off x="969592" y="3441699"/>
              <a:ext cx="2128180" cy="1828090"/>
              <a:chOff x="969592" y="3441699"/>
              <a:chExt cx="2128180" cy="1828090"/>
            </a:xfrm>
          </p:grpSpPr>
          <p:sp>
            <p:nvSpPr>
              <p:cNvPr id="29" name="Oval 6">
                <a:extLst>
                  <a:ext uri="{FF2B5EF4-FFF2-40B4-BE49-F238E27FC236}">
                    <a16:creationId xmlns:a16="http://schemas.microsoft.com/office/drawing/2014/main" id="{0D27995B-FC73-41D9-8EDE-681C2C45EB1D}"/>
                  </a:ext>
                </a:extLst>
              </p:cNvPr>
              <p:cNvSpPr/>
              <p:nvPr/>
            </p:nvSpPr>
            <p:spPr>
              <a:xfrm>
                <a:off x="1429996" y="4297941"/>
                <a:ext cx="171601" cy="171601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982980" y="3489958"/>
                <a:ext cx="2114792" cy="1779831"/>
              </a:xfrm>
              <a:custGeom>
                <a:avLst/>
                <a:gdLst>
                  <a:gd name="connsiteX0" fmla="*/ 0 w 2179320"/>
                  <a:gd name="connsiteY0" fmla="*/ 0 h 1766981"/>
                  <a:gd name="connsiteX1" fmla="*/ 274320 w 2179320"/>
                  <a:gd name="connsiteY1" fmla="*/ 266700 h 1766981"/>
                  <a:gd name="connsiteX2" fmla="*/ 647700 w 2179320"/>
                  <a:gd name="connsiteY2" fmla="*/ 1158240 h 1766981"/>
                  <a:gd name="connsiteX3" fmla="*/ 891540 w 2179320"/>
                  <a:gd name="connsiteY3" fmla="*/ 1638300 h 1766981"/>
                  <a:gd name="connsiteX4" fmla="*/ 1287780 w 2179320"/>
                  <a:gd name="connsiteY4" fmla="*/ 1676400 h 1766981"/>
                  <a:gd name="connsiteX5" fmla="*/ 1790700 w 2179320"/>
                  <a:gd name="connsiteY5" fmla="*/ 548640 h 1766981"/>
                  <a:gd name="connsiteX6" fmla="*/ 2019300 w 2179320"/>
                  <a:gd name="connsiteY6" fmla="*/ 114300 h 1766981"/>
                  <a:gd name="connsiteX7" fmla="*/ 2179320 w 2179320"/>
                  <a:gd name="connsiteY7" fmla="*/ 7620 h 1766981"/>
                  <a:gd name="connsiteX0" fmla="*/ 0 w 2179320"/>
                  <a:gd name="connsiteY0" fmla="*/ 0 h 1793290"/>
                  <a:gd name="connsiteX1" fmla="*/ 274320 w 2179320"/>
                  <a:gd name="connsiteY1" fmla="*/ 266700 h 1793290"/>
                  <a:gd name="connsiteX2" fmla="*/ 647700 w 2179320"/>
                  <a:gd name="connsiteY2" fmla="*/ 1158240 h 1793290"/>
                  <a:gd name="connsiteX3" fmla="*/ 906780 w 2179320"/>
                  <a:gd name="connsiteY3" fmla="*/ 1699260 h 1793290"/>
                  <a:gd name="connsiteX4" fmla="*/ 1287780 w 2179320"/>
                  <a:gd name="connsiteY4" fmla="*/ 1676400 h 1793290"/>
                  <a:gd name="connsiteX5" fmla="*/ 1790700 w 2179320"/>
                  <a:gd name="connsiteY5" fmla="*/ 548640 h 1793290"/>
                  <a:gd name="connsiteX6" fmla="*/ 2019300 w 2179320"/>
                  <a:gd name="connsiteY6" fmla="*/ 114300 h 1793290"/>
                  <a:gd name="connsiteX7" fmla="*/ 2179320 w 2179320"/>
                  <a:gd name="connsiteY7" fmla="*/ 7620 h 1793290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2019300 w 2179320"/>
                  <a:gd name="connsiteY6" fmla="*/ 11430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1981200 w 2179320"/>
                  <a:gd name="connsiteY6" fmla="*/ 16764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1996440 w 2179320"/>
                  <a:gd name="connsiteY6" fmla="*/ 16764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1988820 w 2179320"/>
                  <a:gd name="connsiteY6" fmla="*/ 13716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2004060 w 2179320"/>
                  <a:gd name="connsiteY6" fmla="*/ 152400 h 1775062"/>
                  <a:gd name="connsiteX7" fmla="*/ 2179320 w 2179320"/>
                  <a:gd name="connsiteY7" fmla="*/ 7620 h 1775062"/>
                  <a:gd name="connsiteX0" fmla="*/ 0 w 2179320"/>
                  <a:gd name="connsiteY0" fmla="*/ 0 h 1793290"/>
                  <a:gd name="connsiteX1" fmla="*/ 274320 w 2179320"/>
                  <a:gd name="connsiteY1" fmla="*/ 266700 h 1793290"/>
                  <a:gd name="connsiteX2" fmla="*/ 647700 w 2179320"/>
                  <a:gd name="connsiteY2" fmla="*/ 1158240 h 1793290"/>
                  <a:gd name="connsiteX3" fmla="*/ 930338 w 2179320"/>
                  <a:gd name="connsiteY3" fmla="*/ 1699260 h 1793290"/>
                  <a:gd name="connsiteX4" fmla="*/ 1287780 w 2179320"/>
                  <a:gd name="connsiteY4" fmla="*/ 1676400 h 1793290"/>
                  <a:gd name="connsiteX5" fmla="*/ 1790700 w 2179320"/>
                  <a:gd name="connsiteY5" fmla="*/ 548640 h 1793290"/>
                  <a:gd name="connsiteX6" fmla="*/ 2004060 w 2179320"/>
                  <a:gd name="connsiteY6" fmla="*/ 152400 h 1793290"/>
                  <a:gd name="connsiteX7" fmla="*/ 2179320 w 2179320"/>
                  <a:gd name="connsiteY7" fmla="*/ 7620 h 1793290"/>
                  <a:gd name="connsiteX0" fmla="*/ 0 w 2179320"/>
                  <a:gd name="connsiteY0" fmla="*/ 0 h 1783547"/>
                  <a:gd name="connsiteX1" fmla="*/ 274320 w 2179320"/>
                  <a:gd name="connsiteY1" fmla="*/ 266700 h 1783547"/>
                  <a:gd name="connsiteX2" fmla="*/ 647700 w 2179320"/>
                  <a:gd name="connsiteY2" fmla="*/ 1158240 h 1783547"/>
                  <a:gd name="connsiteX3" fmla="*/ 930338 w 2179320"/>
                  <a:gd name="connsiteY3" fmla="*/ 1699260 h 1783547"/>
                  <a:gd name="connsiteX4" fmla="*/ 1287780 w 2179320"/>
                  <a:gd name="connsiteY4" fmla="*/ 1676400 h 1783547"/>
                  <a:gd name="connsiteX5" fmla="*/ 1790700 w 2179320"/>
                  <a:gd name="connsiteY5" fmla="*/ 548640 h 1783547"/>
                  <a:gd name="connsiteX6" fmla="*/ 2004060 w 2179320"/>
                  <a:gd name="connsiteY6" fmla="*/ 152400 h 1783547"/>
                  <a:gd name="connsiteX7" fmla="*/ 2179320 w 2179320"/>
                  <a:gd name="connsiteY7" fmla="*/ 7620 h 1783547"/>
                  <a:gd name="connsiteX0" fmla="*/ 0 w 2179320"/>
                  <a:gd name="connsiteY0" fmla="*/ 0 h 1767570"/>
                  <a:gd name="connsiteX1" fmla="*/ 274320 w 2179320"/>
                  <a:gd name="connsiteY1" fmla="*/ 266700 h 1767570"/>
                  <a:gd name="connsiteX2" fmla="*/ 647700 w 2179320"/>
                  <a:gd name="connsiteY2" fmla="*/ 1158240 h 1767570"/>
                  <a:gd name="connsiteX3" fmla="*/ 930338 w 2179320"/>
                  <a:gd name="connsiteY3" fmla="*/ 1699260 h 1767570"/>
                  <a:gd name="connsiteX4" fmla="*/ 1287780 w 2179320"/>
                  <a:gd name="connsiteY4" fmla="*/ 1676400 h 1767570"/>
                  <a:gd name="connsiteX5" fmla="*/ 1790700 w 2179320"/>
                  <a:gd name="connsiteY5" fmla="*/ 548640 h 1767570"/>
                  <a:gd name="connsiteX6" fmla="*/ 2004060 w 2179320"/>
                  <a:gd name="connsiteY6" fmla="*/ 152400 h 1767570"/>
                  <a:gd name="connsiteX7" fmla="*/ 2179320 w 2179320"/>
                  <a:gd name="connsiteY7" fmla="*/ 7620 h 1767570"/>
                  <a:gd name="connsiteX0" fmla="*/ 0 w 2179320"/>
                  <a:gd name="connsiteY0" fmla="*/ 0 h 1837308"/>
                  <a:gd name="connsiteX1" fmla="*/ 274320 w 2179320"/>
                  <a:gd name="connsiteY1" fmla="*/ 266700 h 1837308"/>
                  <a:gd name="connsiteX2" fmla="*/ 930338 w 2179320"/>
                  <a:gd name="connsiteY2" fmla="*/ 1699260 h 1837308"/>
                  <a:gd name="connsiteX3" fmla="*/ 1287780 w 2179320"/>
                  <a:gd name="connsiteY3" fmla="*/ 1676400 h 1837308"/>
                  <a:gd name="connsiteX4" fmla="*/ 1790700 w 2179320"/>
                  <a:gd name="connsiteY4" fmla="*/ 548640 h 1837308"/>
                  <a:gd name="connsiteX5" fmla="*/ 2004060 w 2179320"/>
                  <a:gd name="connsiteY5" fmla="*/ 152400 h 1837308"/>
                  <a:gd name="connsiteX6" fmla="*/ 2179320 w 2179320"/>
                  <a:gd name="connsiteY6" fmla="*/ 7620 h 1837308"/>
                  <a:gd name="connsiteX0" fmla="*/ 0 w 2179320"/>
                  <a:gd name="connsiteY0" fmla="*/ 0 h 1826499"/>
                  <a:gd name="connsiteX1" fmla="*/ 274320 w 2179320"/>
                  <a:gd name="connsiteY1" fmla="*/ 266700 h 1826499"/>
                  <a:gd name="connsiteX2" fmla="*/ 914633 w 2179320"/>
                  <a:gd name="connsiteY2" fmla="*/ 1661160 h 1826499"/>
                  <a:gd name="connsiteX3" fmla="*/ 1287780 w 2179320"/>
                  <a:gd name="connsiteY3" fmla="*/ 1676400 h 1826499"/>
                  <a:gd name="connsiteX4" fmla="*/ 1790700 w 2179320"/>
                  <a:gd name="connsiteY4" fmla="*/ 548640 h 1826499"/>
                  <a:gd name="connsiteX5" fmla="*/ 2004060 w 2179320"/>
                  <a:gd name="connsiteY5" fmla="*/ 152400 h 1826499"/>
                  <a:gd name="connsiteX6" fmla="*/ 2179320 w 2179320"/>
                  <a:gd name="connsiteY6" fmla="*/ 7620 h 1826499"/>
                  <a:gd name="connsiteX0" fmla="*/ 0 w 2179320"/>
                  <a:gd name="connsiteY0" fmla="*/ 0 h 1788644"/>
                  <a:gd name="connsiteX1" fmla="*/ 274320 w 2179320"/>
                  <a:gd name="connsiteY1" fmla="*/ 266700 h 1788644"/>
                  <a:gd name="connsiteX2" fmla="*/ 914633 w 2179320"/>
                  <a:gd name="connsiteY2" fmla="*/ 1661160 h 1788644"/>
                  <a:gd name="connsiteX3" fmla="*/ 1287780 w 2179320"/>
                  <a:gd name="connsiteY3" fmla="*/ 1676400 h 1788644"/>
                  <a:gd name="connsiteX4" fmla="*/ 1790700 w 2179320"/>
                  <a:gd name="connsiteY4" fmla="*/ 548640 h 1788644"/>
                  <a:gd name="connsiteX5" fmla="*/ 2004060 w 2179320"/>
                  <a:gd name="connsiteY5" fmla="*/ 152400 h 1788644"/>
                  <a:gd name="connsiteX6" fmla="*/ 2179320 w 2179320"/>
                  <a:gd name="connsiteY6" fmla="*/ 7620 h 1788644"/>
                  <a:gd name="connsiteX0" fmla="*/ 0 w 2179320"/>
                  <a:gd name="connsiteY0" fmla="*/ 0 h 1763817"/>
                  <a:gd name="connsiteX1" fmla="*/ 274320 w 2179320"/>
                  <a:gd name="connsiteY1" fmla="*/ 266700 h 1763817"/>
                  <a:gd name="connsiteX2" fmla="*/ 914633 w 2179320"/>
                  <a:gd name="connsiteY2" fmla="*/ 1661160 h 1763817"/>
                  <a:gd name="connsiteX3" fmla="*/ 1287780 w 2179320"/>
                  <a:gd name="connsiteY3" fmla="*/ 1676400 h 1763817"/>
                  <a:gd name="connsiteX4" fmla="*/ 1790700 w 2179320"/>
                  <a:gd name="connsiteY4" fmla="*/ 548640 h 1763817"/>
                  <a:gd name="connsiteX5" fmla="*/ 2004060 w 2179320"/>
                  <a:gd name="connsiteY5" fmla="*/ 152400 h 1763817"/>
                  <a:gd name="connsiteX6" fmla="*/ 2179320 w 2179320"/>
                  <a:gd name="connsiteY6" fmla="*/ 7620 h 1763817"/>
                  <a:gd name="connsiteX0" fmla="*/ 0 w 2179320"/>
                  <a:gd name="connsiteY0" fmla="*/ 0 h 1792278"/>
                  <a:gd name="connsiteX1" fmla="*/ 274320 w 2179320"/>
                  <a:gd name="connsiteY1" fmla="*/ 266700 h 1792278"/>
                  <a:gd name="connsiteX2" fmla="*/ 914633 w 2179320"/>
                  <a:gd name="connsiteY2" fmla="*/ 1668780 h 1792278"/>
                  <a:gd name="connsiteX3" fmla="*/ 1287780 w 2179320"/>
                  <a:gd name="connsiteY3" fmla="*/ 1676400 h 1792278"/>
                  <a:gd name="connsiteX4" fmla="*/ 1790700 w 2179320"/>
                  <a:gd name="connsiteY4" fmla="*/ 548640 h 1792278"/>
                  <a:gd name="connsiteX5" fmla="*/ 2004060 w 2179320"/>
                  <a:gd name="connsiteY5" fmla="*/ 152400 h 1792278"/>
                  <a:gd name="connsiteX6" fmla="*/ 2179320 w 2179320"/>
                  <a:gd name="connsiteY6" fmla="*/ 7620 h 1792278"/>
                  <a:gd name="connsiteX0" fmla="*/ 0 w 2179320"/>
                  <a:gd name="connsiteY0" fmla="*/ 0 h 1784985"/>
                  <a:gd name="connsiteX1" fmla="*/ 274320 w 2179320"/>
                  <a:gd name="connsiteY1" fmla="*/ 266700 h 1784985"/>
                  <a:gd name="connsiteX2" fmla="*/ 914633 w 2179320"/>
                  <a:gd name="connsiteY2" fmla="*/ 1668780 h 1784985"/>
                  <a:gd name="connsiteX3" fmla="*/ 1287780 w 2179320"/>
                  <a:gd name="connsiteY3" fmla="*/ 1676400 h 1784985"/>
                  <a:gd name="connsiteX4" fmla="*/ 1790700 w 2179320"/>
                  <a:gd name="connsiteY4" fmla="*/ 548640 h 1784985"/>
                  <a:gd name="connsiteX5" fmla="*/ 2004060 w 2179320"/>
                  <a:gd name="connsiteY5" fmla="*/ 152400 h 1784985"/>
                  <a:gd name="connsiteX6" fmla="*/ 2179320 w 2179320"/>
                  <a:gd name="connsiteY6" fmla="*/ 7620 h 1784985"/>
                  <a:gd name="connsiteX0" fmla="*/ 0 w 2179320"/>
                  <a:gd name="connsiteY0" fmla="*/ 0 h 1784985"/>
                  <a:gd name="connsiteX1" fmla="*/ 274320 w 2179320"/>
                  <a:gd name="connsiteY1" fmla="*/ 266700 h 1784985"/>
                  <a:gd name="connsiteX2" fmla="*/ 914633 w 2179320"/>
                  <a:gd name="connsiteY2" fmla="*/ 1668780 h 1784985"/>
                  <a:gd name="connsiteX3" fmla="*/ 1287780 w 2179320"/>
                  <a:gd name="connsiteY3" fmla="*/ 1676400 h 1784985"/>
                  <a:gd name="connsiteX4" fmla="*/ 1790700 w 2179320"/>
                  <a:gd name="connsiteY4" fmla="*/ 548640 h 1784985"/>
                  <a:gd name="connsiteX5" fmla="*/ 2004060 w 2179320"/>
                  <a:gd name="connsiteY5" fmla="*/ 152400 h 1784985"/>
                  <a:gd name="connsiteX6" fmla="*/ 2179320 w 2179320"/>
                  <a:gd name="connsiteY6" fmla="*/ 7620 h 1784985"/>
                  <a:gd name="connsiteX0" fmla="*/ 0 w 2179320"/>
                  <a:gd name="connsiteY0" fmla="*/ 0 h 1815312"/>
                  <a:gd name="connsiteX1" fmla="*/ 274320 w 2179320"/>
                  <a:gd name="connsiteY1" fmla="*/ 266700 h 1815312"/>
                  <a:gd name="connsiteX2" fmla="*/ 914633 w 2179320"/>
                  <a:gd name="connsiteY2" fmla="*/ 1668780 h 1815312"/>
                  <a:gd name="connsiteX3" fmla="*/ 1303485 w 2179320"/>
                  <a:gd name="connsiteY3" fmla="*/ 1645920 h 1815312"/>
                  <a:gd name="connsiteX4" fmla="*/ 1790700 w 2179320"/>
                  <a:gd name="connsiteY4" fmla="*/ 548640 h 1815312"/>
                  <a:gd name="connsiteX5" fmla="*/ 2004060 w 2179320"/>
                  <a:gd name="connsiteY5" fmla="*/ 152400 h 1815312"/>
                  <a:gd name="connsiteX6" fmla="*/ 2179320 w 2179320"/>
                  <a:gd name="connsiteY6" fmla="*/ 7620 h 1815312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9320" h="1779831">
                    <a:moveTo>
                      <a:pt x="0" y="0"/>
                    </a:moveTo>
                    <a:cubicBezTo>
                      <a:pt x="68462" y="22543"/>
                      <a:pt x="136604" y="19527"/>
                      <a:pt x="274320" y="266700"/>
                    </a:cubicBezTo>
                    <a:cubicBezTo>
                      <a:pt x="426759" y="605790"/>
                      <a:pt x="743105" y="1438910"/>
                      <a:pt x="914633" y="1668780"/>
                    </a:cubicBezTo>
                    <a:cubicBezTo>
                      <a:pt x="1086161" y="1898650"/>
                      <a:pt x="1263483" y="1710690"/>
                      <a:pt x="1303485" y="1645920"/>
                    </a:cubicBezTo>
                    <a:cubicBezTo>
                      <a:pt x="1449496" y="1459230"/>
                      <a:pt x="1676392" y="795179"/>
                      <a:pt x="1790700" y="548640"/>
                    </a:cubicBezTo>
                    <a:cubicBezTo>
                      <a:pt x="1905008" y="302101"/>
                      <a:pt x="1939290" y="242570"/>
                      <a:pt x="2004060" y="152400"/>
                    </a:cubicBezTo>
                    <a:cubicBezTo>
                      <a:pt x="2068830" y="62230"/>
                      <a:pt x="2131695" y="15875"/>
                      <a:pt x="2179320" y="7620"/>
                    </a:cubicBezTo>
                  </a:path>
                </a:pathLst>
              </a:custGeom>
              <a:noFill/>
              <a:ln w="19050">
                <a:solidFill>
                  <a:srgbClr val="193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 31"/>
              <p:cNvSpPr/>
              <p:nvPr/>
            </p:nvSpPr>
            <p:spPr>
              <a:xfrm>
                <a:off x="969592" y="3441699"/>
                <a:ext cx="527050" cy="831197"/>
              </a:xfrm>
              <a:custGeom>
                <a:avLst/>
                <a:gdLst>
                  <a:gd name="connsiteX0" fmla="*/ 0 w 527050"/>
                  <a:gd name="connsiteY0" fmla="*/ 0 h 793750"/>
                  <a:gd name="connsiteX1" fmla="*/ 527050 w 527050"/>
                  <a:gd name="connsiteY1" fmla="*/ 0 h 793750"/>
                  <a:gd name="connsiteX2" fmla="*/ 527050 w 527050"/>
                  <a:gd name="connsiteY2" fmla="*/ 793750 h 793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7050" h="793750">
                    <a:moveTo>
                      <a:pt x="0" y="0"/>
                    </a:moveTo>
                    <a:lnTo>
                      <a:pt x="527050" y="0"/>
                    </a:lnTo>
                    <a:lnTo>
                      <a:pt x="527050" y="793750"/>
                    </a:lnTo>
                  </a:path>
                </a:pathLst>
              </a:custGeom>
              <a:ln w="12700">
                <a:solidFill>
                  <a:srgbClr val="7F7F7F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3789617" y="3441700"/>
              <a:ext cx="2131884" cy="1828089"/>
              <a:chOff x="3871458" y="3441700"/>
              <a:chExt cx="2131884" cy="1828089"/>
            </a:xfrm>
          </p:grpSpPr>
          <p:sp>
            <p:nvSpPr>
              <p:cNvPr id="44" name="자유형 43"/>
              <p:cNvSpPr/>
              <p:nvPr/>
            </p:nvSpPr>
            <p:spPr>
              <a:xfrm>
                <a:off x="3888550" y="3489958"/>
                <a:ext cx="2114792" cy="1779831"/>
              </a:xfrm>
              <a:custGeom>
                <a:avLst/>
                <a:gdLst>
                  <a:gd name="connsiteX0" fmla="*/ 0 w 2179320"/>
                  <a:gd name="connsiteY0" fmla="*/ 0 h 1766981"/>
                  <a:gd name="connsiteX1" fmla="*/ 274320 w 2179320"/>
                  <a:gd name="connsiteY1" fmla="*/ 266700 h 1766981"/>
                  <a:gd name="connsiteX2" fmla="*/ 647700 w 2179320"/>
                  <a:gd name="connsiteY2" fmla="*/ 1158240 h 1766981"/>
                  <a:gd name="connsiteX3" fmla="*/ 891540 w 2179320"/>
                  <a:gd name="connsiteY3" fmla="*/ 1638300 h 1766981"/>
                  <a:gd name="connsiteX4" fmla="*/ 1287780 w 2179320"/>
                  <a:gd name="connsiteY4" fmla="*/ 1676400 h 1766981"/>
                  <a:gd name="connsiteX5" fmla="*/ 1790700 w 2179320"/>
                  <a:gd name="connsiteY5" fmla="*/ 548640 h 1766981"/>
                  <a:gd name="connsiteX6" fmla="*/ 2019300 w 2179320"/>
                  <a:gd name="connsiteY6" fmla="*/ 114300 h 1766981"/>
                  <a:gd name="connsiteX7" fmla="*/ 2179320 w 2179320"/>
                  <a:gd name="connsiteY7" fmla="*/ 7620 h 1766981"/>
                  <a:gd name="connsiteX0" fmla="*/ 0 w 2179320"/>
                  <a:gd name="connsiteY0" fmla="*/ 0 h 1793290"/>
                  <a:gd name="connsiteX1" fmla="*/ 274320 w 2179320"/>
                  <a:gd name="connsiteY1" fmla="*/ 266700 h 1793290"/>
                  <a:gd name="connsiteX2" fmla="*/ 647700 w 2179320"/>
                  <a:gd name="connsiteY2" fmla="*/ 1158240 h 1793290"/>
                  <a:gd name="connsiteX3" fmla="*/ 906780 w 2179320"/>
                  <a:gd name="connsiteY3" fmla="*/ 1699260 h 1793290"/>
                  <a:gd name="connsiteX4" fmla="*/ 1287780 w 2179320"/>
                  <a:gd name="connsiteY4" fmla="*/ 1676400 h 1793290"/>
                  <a:gd name="connsiteX5" fmla="*/ 1790700 w 2179320"/>
                  <a:gd name="connsiteY5" fmla="*/ 548640 h 1793290"/>
                  <a:gd name="connsiteX6" fmla="*/ 2019300 w 2179320"/>
                  <a:gd name="connsiteY6" fmla="*/ 114300 h 1793290"/>
                  <a:gd name="connsiteX7" fmla="*/ 2179320 w 2179320"/>
                  <a:gd name="connsiteY7" fmla="*/ 7620 h 1793290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2019300 w 2179320"/>
                  <a:gd name="connsiteY6" fmla="*/ 11430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1981200 w 2179320"/>
                  <a:gd name="connsiteY6" fmla="*/ 16764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1996440 w 2179320"/>
                  <a:gd name="connsiteY6" fmla="*/ 16764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1988820 w 2179320"/>
                  <a:gd name="connsiteY6" fmla="*/ 13716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2004060 w 2179320"/>
                  <a:gd name="connsiteY6" fmla="*/ 152400 h 1775062"/>
                  <a:gd name="connsiteX7" fmla="*/ 2179320 w 2179320"/>
                  <a:gd name="connsiteY7" fmla="*/ 7620 h 1775062"/>
                  <a:gd name="connsiteX0" fmla="*/ 0 w 2179320"/>
                  <a:gd name="connsiteY0" fmla="*/ 0 h 1793290"/>
                  <a:gd name="connsiteX1" fmla="*/ 274320 w 2179320"/>
                  <a:gd name="connsiteY1" fmla="*/ 266700 h 1793290"/>
                  <a:gd name="connsiteX2" fmla="*/ 647700 w 2179320"/>
                  <a:gd name="connsiteY2" fmla="*/ 1158240 h 1793290"/>
                  <a:gd name="connsiteX3" fmla="*/ 930338 w 2179320"/>
                  <a:gd name="connsiteY3" fmla="*/ 1699260 h 1793290"/>
                  <a:gd name="connsiteX4" fmla="*/ 1287780 w 2179320"/>
                  <a:gd name="connsiteY4" fmla="*/ 1676400 h 1793290"/>
                  <a:gd name="connsiteX5" fmla="*/ 1790700 w 2179320"/>
                  <a:gd name="connsiteY5" fmla="*/ 548640 h 1793290"/>
                  <a:gd name="connsiteX6" fmla="*/ 2004060 w 2179320"/>
                  <a:gd name="connsiteY6" fmla="*/ 152400 h 1793290"/>
                  <a:gd name="connsiteX7" fmla="*/ 2179320 w 2179320"/>
                  <a:gd name="connsiteY7" fmla="*/ 7620 h 1793290"/>
                  <a:gd name="connsiteX0" fmla="*/ 0 w 2179320"/>
                  <a:gd name="connsiteY0" fmla="*/ 0 h 1783547"/>
                  <a:gd name="connsiteX1" fmla="*/ 274320 w 2179320"/>
                  <a:gd name="connsiteY1" fmla="*/ 266700 h 1783547"/>
                  <a:gd name="connsiteX2" fmla="*/ 647700 w 2179320"/>
                  <a:gd name="connsiteY2" fmla="*/ 1158240 h 1783547"/>
                  <a:gd name="connsiteX3" fmla="*/ 930338 w 2179320"/>
                  <a:gd name="connsiteY3" fmla="*/ 1699260 h 1783547"/>
                  <a:gd name="connsiteX4" fmla="*/ 1287780 w 2179320"/>
                  <a:gd name="connsiteY4" fmla="*/ 1676400 h 1783547"/>
                  <a:gd name="connsiteX5" fmla="*/ 1790700 w 2179320"/>
                  <a:gd name="connsiteY5" fmla="*/ 548640 h 1783547"/>
                  <a:gd name="connsiteX6" fmla="*/ 2004060 w 2179320"/>
                  <a:gd name="connsiteY6" fmla="*/ 152400 h 1783547"/>
                  <a:gd name="connsiteX7" fmla="*/ 2179320 w 2179320"/>
                  <a:gd name="connsiteY7" fmla="*/ 7620 h 1783547"/>
                  <a:gd name="connsiteX0" fmla="*/ 0 w 2179320"/>
                  <a:gd name="connsiteY0" fmla="*/ 0 h 1767570"/>
                  <a:gd name="connsiteX1" fmla="*/ 274320 w 2179320"/>
                  <a:gd name="connsiteY1" fmla="*/ 266700 h 1767570"/>
                  <a:gd name="connsiteX2" fmla="*/ 647700 w 2179320"/>
                  <a:gd name="connsiteY2" fmla="*/ 1158240 h 1767570"/>
                  <a:gd name="connsiteX3" fmla="*/ 930338 w 2179320"/>
                  <a:gd name="connsiteY3" fmla="*/ 1699260 h 1767570"/>
                  <a:gd name="connsiteX4" fmla="*/ 1287780 w 2179320"/>
                  <a:gd name="connsiteY4" fmla="*/ 1676400 h 1767570"/>
                  <a:gd name="connsiteX5" fmla="*/ 1790700 w 2179320"/>
                  <a:gd name="connsiteY5" fmla="*/ 548640 h 1767570"/>
                  <a:gd name="connsiteX6" fmla="*/ 2004060 w 2179320"/>
                  <a:gd name="connsiteY6" fmla="*/ 152400 h 1767570"/>
                  <a:gd name="connsiteX7" fmla="*/ 2179320 w 2179320"/>
                  <a:gd name="connsiteY7" fmla="*/ 7620 h 1767570"/>
                  <a:gd name="connsiteX0" fmla="*/ 0 w 2179320"/>
                  <a:gd name="connsiteY0" fmla="*/ 0 h 1837308"/>
                  <a:gd name="connsiteX1" fmla="*/ 274320 w 2179320"/>
                  <a:gd name="connsiteY1" fmla="*/ 266700 h 1837308"/>
                  <a:gd name="connsiteX2" fmla="*/ 930338 w 2179320"/>
                  <a:gd name="connsiteY2" fmla="*/ 1699260 h 1837308"/>
                  <a:gd name="connsiteX3" fmla="*/ 1287780 w 2179320"/>
                  <a:gd name="connsiteY3" fmla="*/ 1676400 h 1837308"/>
                  <a:gd name="connsiteX4" fmla="*/ 1790700 w 2179320"/>
                  <a:gd name="connsiteY4" fmla="*/ 548640 h 1837308"/>
                  <a:gd name="connsiteX5" fmla="*/ 2004060 w 2179320"/>
                  <a:gd name="connsiteY5" fmla="*/ 152400 h 1837308"/>
                  <a:gd name="connsiteX6" fmla="*/ 2179320 w 2179320"/>
                  <a:gd name="connsiteY6" fmla="*/ 7620 h 1837308"/>
                  <a:gd name="connsiteX0" fmla="*/ 0 w 2179320"/>
                  <a:gd name="connsiteY0" fmla="*/ 0 h 1826499"/>
                  <a:gd name="connsiteX1" fmla="*/ 274320 w 2179320"/>
                  <a:gd name="connsiteY1" fmla="*/ 266700 h 1826499"/>
                  <a:gd name="connsiteX2" fmla="*/ 914633 w 2179320"/>
                  <a:gd name="connsiteY2" fmla="*/ 1661160 h 1826499"/>
                  <a:gd name="connsiteX3" fmla="*/ 1287780 w 2179320"/>
                  <a:gd name="connsiteY3" fmla="*/ 1676400 h 1826499"/>
                  <a:gd name="connsiteX4" fmla="*/ 1790700 w 2179320"/>
                  <a:gd name="connsiteY4" fmla="*/ 548640 h 1826499"/>
                  <a:gd name="connsiteX5" fmla="*/ 2004060 w 2179320"/>
                  <a:gd name="connsiteY5" fmla="*/ 152400 h 1826499"/>
                  <a:gd name="connsiteX6" fmla="*/ 2179320 w 2179320"/>
                  <a:gd name="connsiteY6" fmla="*/ 7620 h 1826499"/>
                  <a:gd name="connsiteX0" fmla="*/ 0 w 2179320"/>
                  <a:gd name="connsiteY0" fmla="*/ 0 h 1788644"/>
                  <a:gd name="connsiteX1" fmla="*/ 274320 w 2179320"/>
                  <a:gd name="connsiteY1" fmla="*/ 266700 h 1788644"/>
                  <a:gd name="connsiteX2" fmla="*/ 914633 w 2179320"/>
                  <a:gd name="connsiteY2" fmla="*/ 1661160 h 1788644"/>
                  <a:gd name="connsiteX3" fmla="*/ 1287780 w 2179320"/>
                  <a:gd name="connsiteY3" fmla="*/ 1676400 h 1788644"/>
                  <a:gd name="connsiteX4" fmla="*/ 1790700 w 2179320"/>
                  <a:gd name="connsiteY4" fmla="*/ 548640 h 1788644"/>
                  <a:gd name="connsiteX5" fmla="*/ 2004060 w 2179320"/>
                  <a:gd name="connsiteY5" fmla="*/ 152400 h 1788644"/>
                  <a:gd name="connsiteX6" fmla="*/ 2179320 w 2179320"/>
                  <a:gd name="connsiteY6" fmla="*/ 7620 h 1788644"/>
                  <a:gd name="connsiteX0" fmla="*/ 0 w 2179320"/>
                  <a:gd name="connsiteY0" fmla="*/ 0 h 1763817"/>
                  <a:gd name="connsiteX1" fmla="*/ 274320 w 2179320"/>
                  <a:gd name="connsiteY1" fmla="*/ 266700 h 1763817"/>
                  <a:gd name="connsiteX2" fmla="*/ 914633 w 2179320"/>
                  <a:gd name="connsiteY2" fmla="*/ 1661160 h 1763817"/>
                  <a:gd name="connsiteX3" fmla="*/ 1287780 w 2179320"/>
                  <a:gd name="connsiteY3" fmla="*/ 1676400 h 1763817"/>
                  <a:gd name="connsiteX4" fmla="*/ 1790700 w 2179320"/>
                  <a:gd name="connsiteY4" fmla="*/ 548640 h 1763817"/>
                  <a:gd name="connsiteX5" fmla="*/ 2004060 w 2179320"/>
                  <a:gd name="connsiteY5" fmla="*/ 152400 h 1763817"/>
                  <a:gd name="connsiteX6" fmla="*/ 2179320 w 2179320"/>
                  <a:gd name="connsiteY6" fmla="*/ 7620 h 1763817"/>
                  <a:gd name="connsiteX0" fmla="*/ 0 w 2179320"/>
                  <a:gd name="connsiteY0" fmla="*/ 0 h 1792278"/>
                  <a:gd name="connsiteX1" fmla="*/ 274320 w 2179320"/>
                  <a:gd name="connsiteY1" fmla="*/ 266700 h 1792278"/>
                  <a:gd name="connsiteX2" fmla="*/ 914633 w 2179320"/>
                  <a:gd name="connsiteY2" fmla="*/ 1668780 h 1792278"/>
                  <a:gd name="connsiteX3" fmla="*/ 1287780 w 2179320"/>
                  <a:gd name="connsiteY3" fmla="*/ 1676400 h 1792278"/>
                  <a:gd name="connsiteX4" fmla="*/ 1790700 w 2179320"/>
                  <a:gd name="connsiteY4" fmla="*/ 548640 h 1792278"/>
                  <a:gd name="connsiteX5" fmla="*/ 2004060 w 2179320"/>
                  <a:gd name="connsiteY5" fmla="*/ 152400 h 1792278"/>
                  <a:gd name="connsiteX6" fmla="*/ 2179320 w 2179320"/>
                  <a:gd name="connsiteY6" fmla="*/ 7620 h 1792278"/>
                  <a:gd name="connsiteX0" fmla="*/ 0 w 2179320"/>
                  <a:gd name="connsiteY0" fmla="*/ 0 h 1784985"/>
                  <a:gd name="connsiteX1" fmla="*/ 274320 w 2179320"/>
                  <a:gd name="connsiteY1" fmla="*/ 266700 h 1784985"/>
                  <a:gd name="connsiteX2" fmla="*/ 914633 w 2179320"/>
                  <a:gd name="connsiteY2" fmla="*/ 1668780 h 1784985"/>
                  <a:gd name="connsiteX3" fmla="*/ 1287780 w 2179320"/>
                  <a:gd name="connsiteY3" fmla="*/ 1676400 h 1784985"/>
                  <a:gd name="connsiteX4" fmla="*/ 1790700 w 2179320"/>
                  <a:gd name="connsiteY4" fmla="*/ 548640 h 1784985"/>
                  <a:gd name="connsiteX5" fmla="*/ 2004060 w 2179320"/>
                  <a:gd name="connsiteY5" fmla="*/ 152400 h 1784985"/>
                  <a:gd name="connsiteX6" fmla="*/ 2179320 w 2179320"/>
                  <a:gd name="connsiteY6" fmla="*/ 7620 h 1784985"/>
                  <a:gd name="connsiteX0" fmla="*/ 0 w 2179320"/>
                  <a:gd name="connsiteY0" fmla="*/ 0 h 1784985"/>
                  <a:gd name="connsiteX1" fmla="*/ 274320 w 2179320"/>
                  <a:gd name="connsiteY1" fmla="*/ 266700 h 1784985"/>
                  <a:gd name="connsiteX2" fmla="*/ 914633 w 2179320"/>
                  <a:gd name="connsiteY2" fmla="*/ 1668780 h 1784985"/>
                  <a:gd name="connsiteX3" fmla="*/ 1287780 w 2179320"/>
                  <a:gd name="connsiteY3" fmla="*/ 1676400 h 1784985"/>
                  <a:gd name="connsiteX4" fmla="*/ 1790700 w 2179320"/>
                  <a:gd name="connsiteY4" fmla="*/ 548640 h 1784985"/>
                  <a:gd name="connsiteX5" fmla="*/ 2004060 w 2179320"/>
                  <a:gd name="connsiteY5" fmla="*/ 152400 h 1784985"/>
                  <a:gd name="connsiteX6" fmla="*/ 2179320 w 2179320"/>
                  <a:gd name="connsiteY6" fmla="*/ 7620 h 1784985"/>
                  <a:gd name="connsiteX0" fmla="*/ 0 w 2179320"/>
                  <a:gd name="connsiteY0" fmla="*/ 0 h 1815312"/>
                  <a:gd name="connsiteX1" fmla="*/ 274320 w 2179320"/>
                  <a:gd name="connsiteY1" fmla="*/ 266700 h 1815312"/>
                  <a:gd name="connsiteX2" fmla="*/ 914633 w 2179320"/>
                  <a:gd name="connsiteY2" fmla="*/ 1668780 h 1815312"/>
                  <a:gd name="connsiteX3" fmla="*/ 1303485 w 2179320"/>
                  <a:gd name="connsiteY3" fmla="*/ 1645920 h 1815312"/>
                  <a:gd name="connsiteX4" fmla="*/ 1790700 w 2179320"/>
                  <a:gd name="connsiteY4" fmla="*/ 548640 h 1815312"/>
                  <a:gd name="connsiteX5" fmla="*/ 2004060 w 2179320"/>
                  <a:gd name="connsiteY5" fmla="*/ 152400 h 1815312"/>
                  <a:gd name="connsiteX6" fmla="*/ 2179320 w 2179320"/>
                  <a:gd name="connsiteY6" fmla="*/ 7620 h 1815312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9320" h="1779831">
                    <a:moveTo>
                      <a:pt x="0" y="0"/>
                    </a:moveTo>
                    <a:cubicBezTo>
                      <a:pt x="68462" y="22543"/>
                      <a:pt x="136604" y="19527"/>
                      <a:pt x="274320" y="266700"/>
                    </a:cubicBezTo>
                    <a:cubicBezTo>
                      <a:pt x="426759" y="605790"/>
                      <a:pt x="743105" y="1438910"/>
                      <a:pt x="914633" y="1668780"/>
                    </a:cubicBezTo>
                    <a:cubicBezTo>
                      <a:pt x="1086161" y="1898650"/>
                      <a:pt x="1263483" y="1710690"/>
                      <a:pt x="1303485" y="1645920"/>
                    </a:cubicBezTo>
                    <a:cubicBezTo>
                      <a:pt x="1449496" y="1459230"/>
                      <a:pt x="1676392" y="795179"/>
                      <a:pt x="1790700" y="548640"/>
                    </a:cubicBezTo>
                    <a:cubicBezTo>
                      <a:pt x="1905008" y="302101"/>
                      <a:pt x="1939290" y="242570"/>
                      <a:pt x="2004060" y="152400"/>
                    </a:cubicBezTo>
                    <a:cubicBezTo>
                      <a:pt x="2068830" y="62230"/>
                      <a:pt x="2131695" y="15875"/>
                      <a:pt x="2179320" y="7620"/>
                    </a:cubicBezTo>
                  </a:path>
                </a:pathLst>
              </a:custGeom>
              <a:noFill/>
              <a:ln w="19050">
                <a:solidFill>
                  <a:srgbClr val="193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Oval 6">
                <a:extLst>
                  <a:ext uri="{FF2B5EF4-FFF2-40B4-BE49-F238E27FC236}">
                    <a16:creationId xmlns:a16="http://schemas.microsoft.com/office/drawing/2014/main" id="{0D27995B-FC73-41D9-8EDE-681C2C45EB1D}"/>
                  </a:ext>
                </a:extLst>
              </p:cNvPr>
              <p:cNvSpPr/>
              <p:nvPr/>
            </p:nvSpPr>
            <p:spPr>
              <a:xfrm>
                <a:off x="4626123" y="4964513"/>
                <a:ext cx="171601" cy="171601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3871458" y="3441700"/>
                <a:ext cx="786213" cy="1478422"/>
              </a:xfrm>
              <a:custGeom>
                <a:avLst/>
                <a:gdLst>
                  <a:gd name="connsiteX0" fmla="*/ 0 w 786213"/>
                  <a:gd name="connsiteY0" fmla="*/ 0 h 1478422"/>
                  <a:gd name="connsiteX1" fmla="*/ 521294 w 786213"/>
                  <a:gd name="connsiteY1" fmla="*/ 0 h 1478422"/>
                  <a:gd name="connsiteX2" fmla="*/ 521294 w 786213"/>
                  <a:gd name="connsiteY2" fmla="*/ 880216 h 1478422"/>
                  <a:gd name="connsiteX3" fmla="*/ 786213 w 786213"/>
                  <a:gd name="connsiteY3" fmla="*/ 880216 h 1478422"/>
                  <a:gd name="connsiteX4" fmla="*/ 786213 w 786213"/>
                  <a:gd name="connsiteY4" fmla="*/ 1478422 h 147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6213" h="1478422">
                    <a:moveTo>
                      <a:pt x="0" y="0"/>
                    </a:moveTo>
                    <a:lnTo>
                      <a:pt x="521294" y="0"/>
                    </a:lnTo>
                    <a:lnTo>
                      <a:pt x="521294" y="880216"/>
                    </a:lnTo>
                    <a:lnTo>
                      <a:pt x="786213" y="880216"/>
                    </a:lnTo>
                    <a:lnTo>
                      <a:pt x="786213" y="1478422"/>
                    </a:lnTo>
                  </a:path>
                </a:pathLst>
              </a:custGeom>
              <a:ln w="12700">
                <a:solidFill>
                  <a:srgbClr val="7F7F7F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6613347" y="3441699"/>
              <a:ext cx="2141741" cy="1913890"/>
              <a:chOff x="6613347" y="3441699"/>
              <a:chExt cx="2141741" cy="1913890"/>
            </a:xfrm>
          </p:grpSpPr>
          <p:sp>
            <p:nvSpPr>
              <p:cNvPr id="47" name="자유형 46"/>
              <p:cNvSpPr/>
              <p:nvPr/>
            </p:nvSpPr>
            <p:spPr>
              <a:xfrm>
                <a:off x="6640296" y="3489958"/>
                <a:ext cx="2114792" cy="1779831"/>
              </a:xfrm>
              <a:custGeom>
                <a:avLst/>
                <a:gdLst>
                  <a:gd name="connsiteX0" fmla="*/ 0 w 2179320"/>
                  <a:gd name="connsiteY0" fmla="*/ 0 h 1766981"/>
                  <a:gd name="connsiteX1" fmla="*/ 274320 w 2179320"/>
                  <a:gd name="connsiteY1" fmla="*/ 266700 h 1766981"/>
                  <a:gd name="connsiteX2" fmla="*/ 647700 w 2179320"/>
                  <a:gd name="connsiteY2" fmla="*/ 1158240 h 1766981"/>
                  <a:gd name="connsiteX3" fmla="*/ 891540 w 2179320"/>
                  <a:gd name="connsiteY3" fmla="*/ 1638300 h 1766981"/>
                  <a:gd name="connsiteX4" fmla="*/ 1287780 w 2179320"/>
                  <a:gd name="connsiteY4" fmla="*/ 1676400 h 1766981"/>
                  <a:gd name="connsiteX5" fmla="*/ 1790700 w 2179320"/>
                  <a:gd name="connsiteY5" fmla="*/ 548640 h 1766981"/>
                  <a:gd name="connsiteX6" fmla="*/ 2019300 w 2179320"/>
                  <a:gd name="connsiteY6" fmla="*/ 114300 h 1766981"/>
                  <a:gd name="connsiteX7" fmla="*/ 2179320 w 2179320"/>
                  <a:gd name="connsiteY7" fmla="*/ 7620 h 1766981"/>
                  <a:gd name="connsiteX0" fmla="*/ 0 w 2179320"/>
                  <a:gd name="connsiteY0" fmla="*/ 0 h 1793290"/>
                  <a:gd name="connsiteX1" fmla="*/ 274320 w 2179320"/>
                  <a:gd name="connsiteY1" fmla="*/ 266700 h 1793290"/>
                  <a:gd name="connsiteX2" fmla="*/ 647700 w 2179320"/>
                  <a:gd name="connsiteY2" fmla="*/ 1158240 h 1793290"/>
                  <a:gd name="connsiteX3" fmla="*/ 906780 w 2179320"/>
                  <a:gd name="connsiteY3" fmla="*/ 1699260 h 1793290"/>
                  <a:gd name="connsiteX4" fmla="*/ 1287780 w 2179320"/>
                  <a:gd name="connsiteY4" fmla="*/ 1676400 h 1793290"/>
                  <a:gd name="connsiteX5" fmla="*/ 1790700 w 2179320"/>
                  <a:gd name="connsiteY5" fmla="*/ 548640 h 1793290"/>
                  <a:gd name="connsiteX6" fmla="*/ 2019300 w 2179320"/>
                  <a:gd name="connsiteY6" fmla="*/ 114300 h 1793290"/>
                  <a:gd name="connsiteX7" fmla="*/ 2179320 w 2179320"/>
                  <a:gd name="connsiteY7" fmla="*/ 7620 h 1793290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2019300 w 2179320"/>
                  <a:gd name="connsiteY6" fmla="*/ 11430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1981200 w 2179320"/>
                  <a:gd name="connsiteY6" fmla="*/ 16764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1996440 w 2179320"/>
                  <a:gd name="connsiteY6" fmla="*/ 16764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1988820 w 2179320"/>
                  <a:gd name="connsiteY6" fmla="*/ 137160 h 1775062"/>
                  <a:gd name="connsiteX7" fmla="*/ 2179320 w 2179320"/>
                  <a:gd name="connsiteY7" fmla="*/ 7620 h 1775062"/>
                  <a:gd name="connsiteX0" fmla="*/ 0 w 2179320"/>
                  <a:gd name="connsiteY0" fmla="*/ 0 h 1775062"/>
                  <a:gd name="connsiteX1" fmla="*/ 274320 w 2179320"/>
                  <a:gd name="connsiteY1" fmla="*/ 266700 h 1775062"/>
                  <a:gd name="connsiteX2" fmla="*/ 647700 w 2179320"/>
                  <a:gd name="connsiteY2" fmla="*/ 1158240 h 1775062"/>
                  <a:gd name="connsiteX3" fmla="*/ 906780 w 2179320"/>
                  <a:gd name="connsiteY3" fmla="*/ 1699260 h 1775062"/>
                  <a:gd name="connsiteX4" fmla="*/ 1287780 w 2179320"/>
                  <a:gd name="connsiteY4" fmla="*/ 1676400 h 1775062"/>
                  <a:gd name="connsiteX5" fmla="*/ 1790700 w 2179320"/>
                  <a:gd name="connsiteY5" fmla="*/ 548640 h 1775062"/>
                  <a:gd name="connsiteX6" fmla="*/ 2004060 w 2179320"/>
                  <a:gd name="connsiteY6" fmla="*/ 152400 h 1775062"/>
                  <a:gd name="connsiteX7" fmla="*/ 2179320 w 2179320"/>
                  <a:gd name="connsiteY7" fmla="*/ 7620 h 1775062"/>
                  <a:gd name="connsiteX0" fmla="*/ 0 w 2179320"/>
                  <a:gd name="connsiteY0" fmla="*/ 0 h 1793290"/>
                  <a:gd name="connsiteX1" fmla="*/ 274320 w 2179320"/>
                  <a:gd name="connsiteY1" fmla="*/ 266700 h 1793290"/>
                  <a:gd name="connsiteX2" fmla="*/ 647700 w 2179320"/>
                  <a:gd name="connsiteY2" fmla="*/ 1158240 h 1793290"/>
                  <a:gd name="connsiteX3" fmla="*/ 930338 w 2179320"/>
                  <a:gd name="connsiteY3" fmla="*/ 1699260 h 1793290"/>
                  <a:gd name="connsiteX4" fmla="*/ 1287780 w 2179320"/>
                  <a:gd name="connsiteY4" fmla="*/ 1676400 h 1793290"/>
                  <a:gd name="connsiteX5" fmla="*/ 1790700 w 2179320"/>
                  <a:gd name="connsiteY5" fmla="*/ 548640 h 1793290"/>
                  <a:gd name="connsiteX6" fmla="*/ 2004060 w 2179320"/>
                  <a:gd name="connsiteY6" fmla="*/ 152400 h 1793290"/>
                  <a:gd name="connsiteX7" fmla="*/ 2179320 w 2179320"/>
                  <a:gd name="connsiteY7" fmla="*/ 7620 h 1793290"/>
                  <a:gd name="connsiteX0" fmla="*/ 0 w 2179320"/>
                  <a:gd name="connsiteY0" fmla="*/ 0 h 1783547"/>
                  <a:gd name="connsiteX1" fmla="*/ 274320 w 2179320"/>
                  <a:gd name="connsiteY1" fmla="*/ 266700 h 1783547"/>
                  <a:gd name="connsiteX2" fmla="*/ 647700 w 2179320"/>
                  <a:gd name="connsiteY2" fmla="*/ 1158240 h 1783547"/>
                  <a:gd name="connsiteX3" fmla="*/ 930338 w 2179320"/>
                  <a:gd name="connsiteY3" fmla="*/ 1699260 h 1783547"/>
                  <a:gd name="connsiteX4" fmla="*/ 1287780 w 2179320"/>
                  <a:gd name="connsiteY4" fmla="*/ 1676400 h 1783547"/>
                  <a:gd name="connsiteX5" fmla="*/ 1790700 w 2179320"/>
                  <a:gd name="connsiteY5" fmla="*/ 548640 h 1783547"/>
                  <a:gd name="connsiteX6" fmla="*/ 2004060 w 2179320"/>
                  <a:gd name="connsiteY6" fmla="*/ 152400 h 1783547"/>
                  <a:gd name="connsiteX7" fmla="*/ 2179320 w 2179320"/>
                  <a:gd name="connsiteY7" fmla="*/ 7620 h 1783547"/>
                  <a:gd name="connsiteX0" fmla="*/ 0 w 2179320"/>
                  <a:gd name="connsiteY0" fmla="*/ 0 h 1767570"/>
                  <a:gd name="connsiteX1" fmla="*/ 274320 w 2179320"/>
                  <a:gd name="connsiteY1" fmla="*/ 266700 h 1767570"/>
                  <a:gd name="connsiteX2" fmla="*/ 647700 w 2179320"/>
                  <a:gd name="connsiteY2" fmla="*/ 1158240 h 1767570"/>
                  <a:gd name="connsiteX3" fmla="*/ 930338 w 2179320"/>
                  <a:gd name="connsiteY3" fmla="*/ 1699260 h 1767570"/>
                  <a:gd name="connsiteX4" fmla="*/ 1287780 w 2179320"/>
                  <a:gd name="connsiteY4" fmla="*/ 1676400 h 1767570"/>
                  <a:gd name="connsiteX5" fmla="*/ 1790700 w 2179320"/>
                  <a:gd name="connsiteY5" fmla="*/ 548640 h 1767570"/>
                  <a:gd name="connsiteX6" fmla="*/ 2004060 w 2179320"/>
                  <a:gd name="connsiteY6" fmla="*/ 152400 h 1767570"/>
                  <a:gd name="connsiteX7" fmla="*/ 2179320 w 2179320"/>
                  <a:gd name="connsiteY7" fmla="*/ 7620 h 1767570"/>
                  <a:gd name="connsiteX0" fmla="*/ 0 w 2179320"/>
                  <a:gd name="connsiteY0" fmla="*/ 0 h 1837308"/>
                  <a:gd name="connsiteX1" fmla="*/ 274320 w 2179320"/>
                  <a:gd name="connsiteY1" fmla="*/ 266700 h 1837308"/>
                  <a:gd name="connsiteX2" fmla="*/ 930338 w 2179320"/>
                  <a:gd name="connsiteY2" fmla="*/ 1699260 h 1837308"/>
                  <a:gd name="connsiteX3" fmla="*/ 1287780 w 2179320"/>
                  <a:gd name="connsiteY3" fmla="*/ 1676400 h 1837308"/>
                  <a:gd name="connsiteX4" fmla="*/ 1790700 w 2179320"/>
                  <a:gd name="connsiteY4" fmla="*/ 548640 h 1837308"/>
                  <a:gd name="connsiteX5" fmla="*/ 2004060 w 2179320"/>
                  <a:gd name="connsiteY5" fmla="*/ 152400 h 1837308"/>
                  <a:gd name="connsiteX6" fmla="*/ 2179320 w 2179320"/>
                  <a:gd name="connsiteY6" fmla="*/ 7620 h 1837308"/>
                  <a:gd name="connsiteX0" fmla="*/ 0 w 2179320"/>
                  <a:gd name="connsiteY0" fmla="*/ 0 h 1826499"/>
                  <a:gd name="connsiteX1" fmla="*/ 274320 w 2179320"/>
                  <a:gd name="connsiteY1" fmla="*/ 266700 h 1826499"/>
                  <a:gd name="connsiteX2" fmla="*/ 914633 w 2179320"/>
                  <a:gd name="connsiteY2" fmla="*/ 1661160 h 1826499"/>
                  <a:gd name="connsiteX3" fmla="*/ 1287780 w 2179320"/>
                  <a:gd name="connsiteY3" fmla="*/ 1676400 h 1826499"/>
                  <a:gd name="connsiteX4" fmla="*/ 1790700 w 2179320"/>
                  <a:gd name="connsiteY4" fmla="*/ 548640 h 1826499"/>
                  <a:gd name="connsiteX5" fmla="*/ 2004060 w 2179320"/>
                  <a:gd name="connsiteY5" fmla="*/ 152400 h 1826499"/>
                  <a:gd name="connsiteX6" fmla="*/ 2179320 w 2179320"/>
                  <a:gd name="connsiteY6" fmla="*/ 7620 h 1826499"/>
                  <a:gd name="connsiteX0" fmla="*/ 0 w 2179320"/>
                  <a:gd name="connsiteY0" fmla="*/ 0 h 1788644"/>
                  <a:gd name="connsiteX1" fmla="*/ 274320 w 2179320"/>
                  <a:gd name="connsiteY1" fmla="*/ 266700 h 1788644"/>
                  <a:gd name="connsiteX2" fmla="*/ 914633 w 2179320"/>
                  <a:gd name="connsiteY2" fmla="*/ 1661160 h 1788644"/>
                  <a:gd name="connsiteX3" fmla="*/ 1287780 w 2179320"/>
                  <a:gd name="connsiteY3" fmla="*/ 1676400 h 1788644"/>
                  <a:gd name="connsiteX4" fmla="*/ 1790700 w 2179320"/>
                  <a:gd name="connsiteY4" fmla="*/ 548640 h 1788644"/>
                  <a:gd name="connsiteX5" fmla="*/ 2004060 w 2179320"/>
                  <a:gd name="connsiteY5" fmla="*/ 152400 h 1788644"/>
                  <a:gd name="connsiteX6" fmla="*/ 2179320 w 2179320"/>
                  <a:gd name="connsiteY6" fmla="*/ 7620 h 1788644"/>
                  <a:gd name="connsiteX0" fmla="*/ 0 w 2179320"/>
                  <a:gd name="connsiteY0" fmla="*/ 0 h 1763817"/>
                  <a:gd name="connsiteX1" fmla="*/ 274320 w 2179320"/>
                  <a:gd name="connsiteY1" fmla="*/ 266700 h 1763817"/>
                  <a:gd name="connsiteX2" fmla="*/ 914633 w 2179320"/>
                  <a:gd name="connsiteY2" fmla="*/ 1661160 h 1763817"/>
                  <a:gd name="connsiteX3" fmla="*/ 1287780 w 2179320"/>
                  <a:gd name="connsiteY3" fmla="*/ 1676400 h 1763817"/>
                  <a:gd name="connsiteX4" fmla="*/ 1790700 w 2179320"/>
                  <a:gd name="connsiteY4" fmla="*/ 548640 h 1763817"/>
                  <a:gd name="connsiteX5" fmla="*/ 2004060 w 2179320"/>
                  <a:gd name="connsiteY5" fmla="*/ 152400 h 1763817"/>
                  <a:gd name="connsiteX6" fmla="*/ 2179320 w 2179320"/>
                  <a:gd name="connsiteY6" fmla="*/ 7620 h 1763817"/>
                  <a:gd name="connsiteX0" fmla="*/ 0 w 2179320"/>
                  <a:gd name="connsiteY0" fmla="*/ 0 h 1792278"/>
                  <a:gd name="connsiteX1" fmla="*/ 274320 w 2179320"/>
                  <a:gd name="connsiteY1" fmla="*/ 266700 h 1792278"/>
                  <a:gd name="connsiteX2" fmla="*/ 914633 w 2179320"/>
                  <a:gd name="connsiteY2" fmla="*/ 1668780 h 1792278"/>
                  <a:gd name="connsiteX3" fmla="*/ 1287780 w 2179320"/>
                  <a:gd name="connsiteY3" fmla="*/ 1676400 h 1792278"/>
                  <a:gd name="connsiteX4" fmla="*/ 1790700 w 2179320"/>
                  <a:gd name="connsiteY4" fmla="*/ 548640 h 1792278"/>
                  <a:gd name="connsiteX5" fmla="*/ 2004060 w 2179320"/>
                  <a:gd name="connsiteY5" fmla="*/ 152400 h 1792278"/>
                  <a:gd name="connsiteX6" fmla="*/ 2179320 w 2179320"/>
                  <a:gd name="connsiteY6" fmla="*/ 7620 h 1792278"/>
                  <a:gd name="connsiteX0" fmla="*/ 0 w 2179320"/>
                  <a:gd name="connsiteY0" fmla="*/ 0 h 1784985"/>
                  <a:gd name="connsiteX1" fmla="*/ 274320 w 2179320"/>
                  <a:gd name="connsiteY1" fmla="*/ 266700 h 1784985"/>
                  <a:gd name="connsiteX2" fmla="*/ 914633 w 2179320"/>
                  <a:gd name="connsiteY2" fmla="*/ 1668780 h 1784985"/>
                  <a:gd name="connsiteX3" fmla="*/ 1287780 w 2179320"/>
                  <a:gd name="connsiteY3" fmla="*/ 1676400 h 1784985"/>
                  <a:gd name="connsiteX4" fmla="*/ 1790700 w 2179320"/>
                  <a:gd name="connsiteY4" fmla="*/ 548640 h 1784985"/>
                  <a:gd name="connsiteX5" fmla="*/ 2004060 w 2179320"/>
                  <a:gd name="connsiteY5" fmla="*/ 152400 h 1784985"/>
                  <a:gd name="connsiteX6" fmla="*/ 2179320 w 2179320"/>
                  <a:gd name="connsiteY6" fmla="*/ 7620 h 1784985"/>
                  <a:gd name="connsiteX0" fmla="*/ 0 w 2179320"/>
                  <a:gd name="connsiteY0" fmla="*/ 0 h 1784985"/>
                  <a:gd name="connsiteX1" fmla="*/ 274320 w 2179320"/>
                  <a:gd name="connsiteY1" fmla="*/ 266700 h 1784985"/>
                  <a:gd name="connsiteX2" fmla="*/ 914633 w 2179320"/>
                  <a:gd name="connsiteY2" fmla="*/ 1668780 h 1784985"/>
                  <a:gd name="connsiteX3" fmla="*/ 1287780 w 2179320"/>
                  <a:gd name="connsiteY3" fmla="*/ 1676400 h 1784985"/>
                  <a:gd name="connsiteX4" fmla="*/ 1790700 w 2179320"/>
                  <a:gd name="connsiteY4" fmla="*/ 548640 h 1784985"/>
                  <a:gd name="connsiteX5" fmla="*/ 2004060 w 2179320"/>
                  <a:gd name="connsiteY5" fmla="*/ 152400 h 1784985"/>
                  <a:gd name="connsiteX6" fmla="*/ 2179320 w 2179320"/>
                  <a:gd name="connsiteY6" fmla="*/ 7620 h 1784985"/>
                  <a:gd name="connsiteX0" fmla="*/ 0 w 2179320"/>
                  <a:gd name="connsiteY0" fmla="*/ 0 h 1815312"/>
                  <a:gd name="connsiteX1" fmla="*/ 274320 w 2179320"/>
                  <a:gd name="connsiteY1" fmla="*/ 266700 h 1815312"/>
                  <a:gd name="connsiteX2" fmla="*/ 914633 w 2179320"/>
                  <a:gd name="connsiteY2" fmla="*/ 1668780 h 1815312"/>
                  <a:gd name="connsiteX3" fmla="*/ 1303485 w 2179320"/>
                  <a:gd name="connsiteY3" fmla="*/ 1645920 h 1815312"/>
                  <a:gd name="connsiteX4" fmla="*/ 1790700 w 2179320"/>
                  <a:gd name="connsiteY4" fmla="*/ 548640 h 1815312"/>
                  <a:gd name="connsiteX5" fmla="*/ 2004060 w 2179320"/>
                  <a:gd name="connsiteY5" fmla="*/ 152400 h 1815312"/>
                  <a:gd name="connsiteX6" fmla="*/ 2179320 w 2179320"/>
                  <a:gd name="connsiteY6" fmla="*/ 7620 h 1815312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  <a:gd name="connsiteX0" fmla="*/ 0 w 2179320"/>
                  <a:gd name="connsiteY0" fmla="*/ 0 h 1779831"/>
                  <a:gd name="connsiteX1" fmla="*/ 274320 w 2179320"/>
                  <a:gd name="connsiteY1" fmla="*/ 266700 h 1779831"/>
                  <a:gd name="connsiteX2" fmla="*/ 914633 w 2179320"/>
                  <a:gd name="connsiteY2" fmla="*/ 1668780 h 1779831"/>
                  <a:gd name="connsiteX3" fmla="*/ 1303485 w 2179320"/>
                  <a:gd name="connsiteY3" fmla="*/ 1645920 h 1779831"/>
                  <a:gd name="connsiteX4" fmla="*/ 1790700 w 2179320"/>
                  <a:gd name="connsiteY4" fmla="*/ 548640 h 1779831"/>
                  <a:gd name="connsiteX5" fmla="*/ 2004060 w 2179320"/>
                  <a:gd name="connsiteY5" fmla="*/ 152400 h 1779831"/>
                  <a:gd name="connsiteX6" fmla="*/ 2179320 w 2179320"/>
                  <a:gd name="connsiteY6" fmla="*/ 7620 h 1779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9320" h="1779831">
                    <a:moveTo>
                      <a:pt x="0" y="0"/>
                    </a:moveTo>
                    <a:cubicBezTo>
                      <a:pt x="68462" y="22543"/>
                      <a:pt x="136604" y="19527"/>
                      <a:pt x="274320" y="266700"/>
                    </a:cubicBezTo>
                    <a:cubicBezTo>
                      <a:pt x="426759" y="605790"/>
                      <a:pt x="743105" y="1438910"/>
                      <a:pt x="914633" y="1668780"/>
                    </a:cubicBezTo>
                    <a:cubicBezTo>
                      <a:pt x="1086161" y="1898650"/>
                      <a:pt x="1263483" y="1710690"/>
                      <a:pt x="1303485" y="1645920"/>
                    </a:cubicBezTo>
                    <a:cubicBezTo>
                      <a:pt x="1449496" y="1459230"/>
                      <a:pt x="1676392" y="795179"/>
                      <a:pt x="1790700" y="548640"/>
                    </a:cubicBezTo>
                    <a:cubicBezTo>
                      <a:pt x="1905008" y="302101"/>
                      <a:pt x="1939290" y="242570"/>
                      <a:pt x="2004060" y="152400"/>
                    </a:cubicBezTo>
                    <a:cubicBezTo>
                      <a:pt x="2068830" y="62230"/>
                      <a:pt x="2131695" y="15875"/>
                      <a:pt x="2179320" y="7620"/>
                    </a:cubicBezTo>
                  </a:path>
                </a:pathLst>
              </a:custGeom>
              <a:noFill/>
              <a:ln w="19050">
                <a:solidFill>
                  <a:srgbClr val="193E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Oval 6">
                <a:extLst>
                  <a:ext uri="{FF2B5EF4-FFF2-40B4-BE49-F238E27FC236}">
                    <a16:creationId xmlns:a16="http://schemas.microsoft.com/office/drawing/2014/main" id="{0D27995B-FC73-41D9-8EDE-681C2C45EB1D}"/>
                  </a:ext>
                </a:extLst>
              </p:cNvPr>
              <p:cNvSpPr/>
              <p:nvPr/>
            </p:nvSpPr>
            <p:spPr>
              <a:xfrm>
                <a:off x="7611892" y="5183988"/>
                <a:ext cx="171601" cy="171601"/>
              </a:xfrm>
              <a:prstGeom prst="ellipse">
                <a:avLst/>
              </a:prstGeom>
              <a:solidFill>
                <a:srgbClr val="FF0000">
                  <a:alpha val="20000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자유형 49"/>
              <p:cNvSpPr/>
              <p:nvPr/>
            </p:nvSpPr>
            <p:spPr>
              <a:xfrm>
                <a:off x="6613347" y="3441699"/>
                <a:ext cx="1042587" cy="1751887"/>
              </a:xfrm>
              <a:custGeom>
                <a:avLst/>
                <a:gdLst>
                  <a:gd name="connsiteX0" fmla="*/ 0 w 1042587"/>
                  <a:gd name="connsiteY0" fmla="*/ 0 h 1751887"/>
                  <a:gd name="connsiteX1" fmla="*/ 521293 w 1042587"/>
                  <a:gd name="connsiteY1" fmla="*/ 0 h 1751887"/>
                  <a:gd name="connsiteX2" fmla="*/ 521293 w 1042587"/>
                  <a:gd name="connsiteY2" fmla="*/ 888762 h 1751887"/>
                  <a:gd name="connsiteX3" fmla="*/ 786213 w 1042587"/>
                  <a:gd name="connsiteY3" fmla="*/ 888762 h 1751887"/>
                  <a:gd name="connsiteX4" fmla="*/ 786213 w 1042587"/>
                  <a:gd name="connsiteY4" fmla="*/ 1504059 h 1751887"/>
                  <a:gd name="connsiteX5" fmla="*/ 914400 w 1042587"/>
                  <a:gd name="connsiteY5" fmla="*/ 1504059 h 1751887"/>
                  <a:gd name="connsiteX6" fmla="*/ 914400 w 1042587"/>
                  <a:gd name="connsiteY6" fmla="*/ 1657884 h 1751887"/>
                  <a:gd name="connsiteX7" fmla="*/ 1042587 w 1042587"/>
                  <a:gd name="connsiteY7" fmla="*/ 1751887 h 175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587" h="1751887">
                    <a:moveTo>
                      <a:pt x="0" y="0"/>
                    </a:moveTo>
                    <a:lnTo>
                      <a:pt x="521293" y="0"/>
                    </a:lnTo>
                    <a:lnTo>
                      <a:pt x="521293" y="888762"/>
                    </a:lnTo>
                    <a:lnTo>
                      <a:pt x="786213" y="888762"/>
                    </a:lnTo>
                    <a:lnTo>
                      <a:pt x="786213" y="1504059"/>
                    </a:lnTo>
                    <a:lnTo>
                      <a:pt x="914400" y="1504059"/>
                    </a:lnTo>
                    <a:lnTo>
                      <a:pt x="914400" y="1657884"/>
                    </a:lnTo>
                    <a:lnTo>
                      <a:pt x="1042587" y="1751887"/>
                    </a:lnTo>
                  </a:path>
                </a:pathLst>
              </a:custGeom>
              <a:ln w="12700">
                <a:solidFill>
                  <a:srgbClr val="7F7F7F"/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068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F3532D-FAD9-4A0A-98B4-E1E10424F701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5650C3-3485-46F7-A88E-E2227478FA52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(16/17)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1A0F8BB-A500-4E85-A330-222D7CCB9491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CBCF9A6-19AF-4F2B-9C3D-9620E397FA55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20D8B0-8974-44FF-A605-B5994A7D324C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Training by gradient descent algorithm: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1D9FF8-2E0C-4739-8290-712B90DDF5C6}"/>
              </a:ext>
            </a:extLst>
          </p:cNvPr>
          <p:cNvSpPr/>
          <p:nvPr/>
        </p:nvSpPr>
        <p:spPr>
          <a:xfrm>
            <a:off x="712182" y="2557363"/>
            <a:ext cx="8630827" cy="3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26" lvl="0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The gradient function in Python: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87C8C2-9131-45C0-A6E7-DD7077ED49DF}"/>
              </a:ext>
            </a:extLst>
          </p:cNvPr>
          <p:cNvSpPr/>
          <p:nvPr/>
        </p:nvSpPr>
        <p:spPr>
          <a:xfrm>
            <a:off x="711200" y="2984436"/>
            <a:ext cx="8632825" cy="1545790"/>
          </a:xfrm>
          <a:prstGeom prst="rect">
            <a:avLst/>
          </a:prstGeom>
          <a:solidFill>
            <a:srgbClr val="ECEFF6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180000" tIns="72000" rIns="180000" bIns="72000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def sigmoid(x):</a:t>
            </a:r>
          </a:p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  s = 1.0/(1.0 + 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np.exp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(-x))</a:t>
            </a:r>
          </a:p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  return s</a:t>
            </a:r>
          </a:p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def gradient(X, Y, beta):</a:t>
            </a:r>
          </a:p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  z = np.dot(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X,beta.T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)*Y</a:t>
            </a:r>
          </a:p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  ds = -Y*(1-sigmoid(z))*X</a:t>
            </a:r>
          </a:p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  return 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ds.sum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(axis=0)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B4C8E-B90B-48D0-A7FA-AD49E9A25E49}"/>
              </a:ext>
            </a:extLst>
          </p:cNvPr>
          <p:cNvSpPr txBox="1"/>
          <p:nvPr/>
        </p:nvSpPr>
        <p:spPr>
          <a:xfrm>
            <a:off x="3579812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75297-30C1-4C05-992D-D298F78AE65B}"/>
              </a:ext>
            </a:extLst>
          </p:cNvPr>
          <p:cNvSpPr txBox="1"/>
          <p:nvPr/>
        </p:nvSpPr>
        <p:spPr>
          <a:xfrm>
            <a:off x="3722687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FBEFC-32AB-4608-924B-E84198588437}"/>
              </a:ext>
            </a:extLst>
          </p:cNvPr>
          <p:cNvSpPr txBox="1"/>
          <p:nvPr/>
        </p:nvSpPr>
        <p:spPr>
          <a:xfrm>
            <a:off x="3865562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FE2E3-814F-4C65-9482-3D24D30DD0C9}"/>
              </a:ext>
            </a:extLst>
          </p:cNvPr>
          <p:cNvSpPr txBox="1"/>
          <p:nvPr/>
        </p:nvSpPr>
        <p:spPr>
          <a:xfrm>
            <a:off x="4008437" y="36290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9459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13319E-9A3F-4077-B277-E73CA7E64327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A3CE5F-9275-42FF-8011-A99E530A3DD0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(17/17)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A91148-7E08-481B-BAA3-0CF59DA94FB3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5D6473D-D307-41F4-B26F-00012F34AFE2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B58B2A3-5727-4FF8-AE64-19EA5CEE5D14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Training by gradient descent algorithm: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3A5171-4728-4044-A0CB-6A5079A1AAB8}"/>
              </a:ext>
            </a:extLst>
          </p:cNvPr>
          <p:cNvSpPr/>
          <p:nvPr/>
        </p:nvSpPr>
        <p:spPr>
          <a:xfrm>
            <a:off x="712182" y="2557363"/>
            <a:ext cx="8630827" cy="3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26" lvl="0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Implementing the gradient descent algorithm in Python: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1A39FD-AB16-4848-881B-3F08B89E8988}"/>
              </a:ext>
            </a:extLst>
          </p:cNvPr>
          <p:cNvSpPr/>
          <p:nvPr/>
        </p:nvSpPr>
        <p:spPr>
          <a:xfrm>
            <a:off x="711200" y="2984436"/>
            <a:ext cx="8632825" cy="1545790"/>
          </a:xfrm>
          <a:prstGeom prst="rect">
            <a:avLst/>
          </a:prstGeom>
          <a:solidFill>
            <a:srgbClr val="ECEFF6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180000" tIns="72000" rIns="180000" bIns="72000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def train(self, 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input_X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, 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input_Y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, 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n_epochs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):</a:t>
            </a:r>
          </a:p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  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ones_column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= 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np.ones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((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input_X.shape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[0],1))                                # Column of 1s.</a:t>
            </a:r>
          </a:p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  X = 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np.concatenate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((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ones_column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, 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input_X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), axis=1)</a:t>
            </a:r>
          </a:p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  Y = (2*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input_Y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- 1).reshape(-1,1)                                                            # Convert: y = 0 or 1 into y = -1 or 1.</a:t>
            </a:r>
          </a:p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  for n in range(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n_epochs</a:t>
            </a:r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):</a:t>
            </a:r>
          </a:p>
          <a:p>
            <a:pPr algn="just"/>
            <a:r>
              <a:rPr lang="en-US" altLang="ko-KR" sz="13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     </a:t>
            </a:r>
            <a:r>
              <a:rPr lang="en-US" altLang="ko-KR" sz="1300" dirty="0" err="1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self.beta</a:t>
            </a:r>
            <a:r>
              <a:rPr lang="en-US" altLang="ko-KR" sz="13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= </a:t>
            </a:r>
            <a:r>
              <a:rPr lang="en-US" altLang="ko-KR" sz="1300" dirty="0" err="1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self.beta</a:t>
            </a:r>
            <a:r>
              <a:rPr lang="en-US" altLang="ko-KR" sz="13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- </a:t>
            </a:r>
            <a:r>
              <a:rPr lang="en-US" altLang="ko-KR" sz="1300" dirty="0" err="1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self.rate</a:t>
            </a:r>
            <a:r>
              <a:rPr lang="en-US" altLang="ko-KR" sz="13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*gradient(</a:t>
            </a:r>
            <a:r>
              <a:rPr lang="en-US" altLang="ko-KR" sz="1300" dirty="0" err="1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X,Y,self.beta</a:t>
            </a:r>
            <a:r>
              <a:rPr lang="en-US" altLang="ko-KR" sz="1300" dirty="0">
                <a:solidFill>
                  <a:srgbClr val="193EB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)</a:t>
            </a:r>
          </a:p>
          <a:p>
            <a:pPr algn="just"/>
            <a:r>
              <a:rPr lang="en-US" altLang="ko-KR" sz="1300" dirty="0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   return </a:t>
            </a:r>
            <a:r>
              <a:rPr lang="en-US" altLang="ko-KR" sz="1300" dirty="0" err="1"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</a:rPr>
              <a:t>self.beta</a:t>
            </a:r>
            <a:endParaRPr lang="en-US" altLang="ko-KR" sz="1300" dirty="0">
              <a:latin typeface="SamsungOne 400" panose="020B0503030303020204" pitchFamily="34" charset="0"/>
              <a:ea typeface="SamsungOne 400" panose="020B050303030302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FAB94674-F114-4620-976B-6A846A7FA044}"/>
              </a:ext>
            </a:extLst>
          </p:cNvPr>
          <p:cNvGrpSpPr/>
          <p:nvPr/>
        </p:nvGrpSpPr>
        <p:grpSpPr>
          <a:xfrm>
            <a:off x="558799" y="525055"/>
            <a:ext cx="5519420" cy="834793"/>
            <a:chOff x="558799" y="525055"/>
            <a:chExt cx="5519420" cy="834793"/>
          </a:xfrm>
        </p:grpSpPr>
        <p:sp>
          <p:nvSpPr>
            <p:cNvPr id="7" name="직사각형 133">
              <a:extLst>
                <a:ext uri="{FF2B5EF4-FFF2-40B4-BE49-F238E27FC236}">
                  <a16:creationId xmlns:a16="http://schemas.microsoft.com/office/drawing/2014/main" id="{0A4AD83D-EE08-4A65-AA29-8BF00996467F}"/>
                </a:ext>
              </a:extLst>
            </p:cNvPr>
            <p:cNvSpPr/>
            <p:nvPr/>
          </p:nvSpPr>
          <p:spPr>
            <a:xfrm>
              <a:off x="558799" y="928961"/>
              <a:ext cx="5519420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Machine Learning - Part II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803DD700-4ADF-4385-BDE0-5638CECF6DD3}"/>
                </a:ext>
              </a:extLst>
            </p:cNvPr>
            <p:cNvSpPr/>
            <p:nvPr/>
          </p:nvSpPr>
          <p:spPr>
            <a:xfrm>
              <a:off x="558800" y="525055"/>
              <a:ext cx="1075615" cy="246221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Chapter 6.</a:t>
              </a:r>
              <a:endParaRPr lang="ko-KR" altLang="en-US" sz="1600" dirty="0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425341AB-873B-46A1-9312-AE5913948B08}"/>
              </a:ext>
            </a:extLst>
          </p:cNvPr>
          <p:cNvGrpSpPr/>
          <p:nvPr/>
        </p:nvGrpSpPr>
        <p:grpSpPr>
          <a:xfrm>
            <a:off x="571500" y="2336175"/>
            <a:ext cx="5702300" cy="1750461"/>
            <a:chOff x="4181256" y="3224809"/>
            <a:chExt cx="5702300" cy="175046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73450B-D3DC-45D7-9918-133B9B4FE424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4. Classification Prediction (Basic)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66BA146-051E-4514-ABBE-A1F682753AE3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19053E-1F7E-40E6-8F71-2F6CAECDCD54}"/>
                </a:ext>
              </a:extLst>
            </p:cNvPr>
            <p:cNvSpPr/>
            <p:nvPr/>
          </p:nvSpPr>
          <p:spPr>
            <a:xfrm>
              <a:off x="5160752" y="3641572"/>
              <a:ext cx="4456104" cy="133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4.1. Logistic Regression Basics.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4.2. Logistic Regression Performance Metrics.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4.3. Naïve Bayes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4.4. KNN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4.5. SVM Algorithm.</a:t>
              </a:r>
            </a:p>
          </p:txBody>
        </p:sp>
      </p:grpSp>
      <p:grpSp>
        <p:nvGrpSpPr>
          <p:cNvPr id="14" name="Group 1">
            <a:extLst>
              <a:ext uri="{FF2B5EF4-FFF2-40B4-BE49-F238E27FC236}">
                <a16:creationId xmlns:a16="http://schemas.microsoft.com/office/drawing/2014/main" id="{DF46F046-9858-4CF1-90E6-BB517A6E342F}"/>
              </a:ext>
            </a:extLst>
          </p:cNvPr>
          <p:cNvGrpSpPr/>
          <p:nvPr/>
        </p:nvGrpSpPr>
        <p:grpSpPr>
          <a:xfrm>
            <a:off x="571500" y="4319854"/>
            <a:ext cx="5702300" cy="911770"/>
            <a:chOff x="4181256" y="3224809"/>
            <a:chExt cx="5702300" cy="9117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768B6BC-CB65-4610-A610-8EEA7B2D9090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UNIT 5. Classification Prediction (Advanced)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546CBE-B8CB-4396-9273-99132D4AFBF5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118209-6A1D-45D9-AB55-A5D4A2667E6E}"/>
                </a:ext>
              </a:extLst>
            </p:cNvPr>
            <p:cNvSpPr/>
            <p:nvPr/>
          </p:nvSpPr>
          <p:spPr>
            <a:xfrm>
              <a:off x="5160752" y="3641572"/>
              <a:ext cx="4456104" cy="4950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5.1. Tree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5.2. Ensemble Algorithms.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3325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9C1F60-B474-4F1E-8944-CFFE4B3EA070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A596CA-79B1-4167-BD1A-6B8B01074A9F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(1/14)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6D489A-673F-4A8A-9D4A-FA946354DB09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1541ACB-30B3-492C-819C-F0B722A052F3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BFD596-1DDA-4023-8366-512518AB5F22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Confusion matrix:</a:t>
              </a:r>
            </a:p>
          </p:txBody>
        </p:sp>
      </p:grp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68DC608-D281-4222-8CDD-1946A88A6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971995"/>
              </p:ext>
            </p:extLst>
          </p:nvPr>
        </p:nvGraphicFramePr>
        <p:xfrm>
          <a:off x="882649" y="2969686"/>
          <a:ext cx="8460360" cy="9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0120">
                  <a:extLst>
                    <a:ext uri="{9D8B030D-6E8A-4147-A177-3AD203B41FA5}">
                      <a16:colId xmlns:a16="http://schemas.microsoft.com/office/drawing/2014/main" val="3750369147"/>
                    </a:ext>
                  </a:extLst>
                </a:gridCol>
                <a:gridCol w="2820120">
                  <a:extLst>
                    <a:ext uri="{9D8B030D-6E8A-4147-A177-3AD203B41FA5}">
                      <a16:colId xmlns:a16="http://schemas.microsoft.com/office/drawing/2014/main" val="2143277647"/>
                    </a:ext>
                  </a:extLst>
                </a:gridCol>
                <a:gridCol w="2820120">
                  <a:extLst>
                    <a:ext uri="{9D8B030D-6E8A-4147-A177-3AD203B41FA5}">
                      <a16:colId xmlns:a16="http://schemas.microsoft.com/office/drawing/2014/main" val="3836250627"/>
                    </a:ext>
                  </a:extLst>
                </a:gridCol>
              </a:tblGrid>
              <a:tr h="28247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Actual 0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Actual 1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3760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Predicted 0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120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397591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Predicted 1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299897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712182" y="4030182"/>
            <a:ext cx="8630827" cy="3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26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Confusion matrix is a contingency table that counts the frequencies of the actual vs predicted.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12182" y="2557363"/>
            <a:ext cx="8630827" cy="3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rgbClr val="FF000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Ex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13054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704287E-05F1-4CBF-ABA5-E42D1977A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893751"/>
              </p:ext>
            </p:extLst>
          </p:nvPr>
        </p:nvGraphicFramePr>
        <p:xfrm>
          <a:off x="882649" y="2969686"/>
          <a:ext cx="8460360" cy="9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0120">
                  <a:extLst>
                    <a:ext uri="{9D8B030D-6E8A-4147-A177-3AD203B41FA5}">
                      <a16:colId xmlns:a16="http://schemas.microsoft.com/office/drawing/2014/main" val="3750369147"/>
                    </a:ext>
                  </a:extLst>
                </a:gridCol>
                <a:gridCol w="2820120">
                  <a:extLst>
                    <a:ext uri="{9D8B030D-6E8A-4147-A177-3AD203B41FA5}">
                      <a16:colId xmlns:a16="http://schemas.microsoft.com/office/drawing/2014/main" val="2143277647"/>
                    </a:ext>
                  </a:extLst>
                </a:gridCol>
                <a:gridCol w="2820120">
                  <a:extLst>
                    <a:ext uri="{9D8B030D-6E8A-4147-A177-3AD203B41FA5}">
                      <a16:colId xmlns:a16="http://schemas.microsoft.com/office/drawing/2014/main" val="3836250627"/>
                    </a:ext>
                  </a:extLst>
                </a:gridCol>
              </a:tblGrid>
              <a:tr h="28247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Actual 0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Actual 1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3760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Predicted 0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>
                          <a:solidFill>
                            <a:srgbClr val="1D48D1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120</a:t>
                      </a:r>
                      <a:endParaRPr lang="ko-KR" altLang="en-US" sz="1300" b="0" kern="1200" dirty="0">
                        <a:solidFill>
                          <a:srgbClr val="1D48D1"/>
                        </a:soli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397591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Predicted 1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29989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1E8A37-8A94-4B18-A6CE-CB35E3234FA6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E73160-3D44-4CF2-A882-3F0FF15660B2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(2/14)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6920BF-773F-46DF-A625-9F1AC260D0FE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BE69407-C192-471B-A32E-8A455EC11939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44BDB1-8145-4B61-9A79-9A10AFF7493D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Confusion matrix: Accuracy.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C06A9F-C4C9-4AAB-95AE-CE2AFE8D055A}"/>
              </a:ext>
            </a:extLst>
          </p:cNvPr>
          <p:cNvGrpSpPr/>
          <p:nvPr/>
        </p:nvGrpSpPr>
        <p:grpSpPr>
          <a:xfrm>
            <a:off x="3708400" y="3279992"/>
            <a:ext cx="5635625" cy="635060"/>
            <a:chOff x="3708400" y="3725177"/>
            <a:chExt cx="5635625" cy="649006"/>
          </a:xfrm>
        </p:grpSpPr>
        <p:sp>
          <p:nvSpPr>
            <p:cNvPr id="23" name="Rectangle 1">
              <a:extLst>
                <a:ext uri="{FF2B5EF4-FFF2-40B4-BE49-F238E27FC236}">
                  <a16:creationId xmlns:a16="http://schemas.microsoft.com/office/drawing/2014/main" id="{33CFB47F-80D5-4890-868A-3A54A4DE648F}"/>
                </a:ext>
              </a:extLst>
            </p:cNvPr>
            <p:cNvSpPr/>
            <p:nvPr/>
          </p:nvSpPr>
          <p:spPr>
            <a:xfrm>
              <a:off x="3708400" y="3725177"/>
              <a:ext cx="5635625" cy="6490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24" name="Oval 6">
              <a:extLst>
                <a:ext uri="{FF2B5EF4-FFF2-40B4-BE49-F238E27FC236}">
                  <a16:creationId xmlns:a16="http://schemas.microsoft.com/office/drawing/2014/main" id="{F077D1F8-C3E0-4620-B31A-6E65056CB79F}"/>
                </a:ext>
              </a:extLst>
            </p:cNvPr>
            <p:cNvSpPr/>
            <p:nvPr/>
          </p:nvSpPr>
          <p:spPr>
            <a:xfrm rot="16596189">
              <a:off x="6370941" y="2388846"/>
              <a:ext cx="287856" cy="333693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193EB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en-US" dirty="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93B77CF-F05D-4ECD-9DE4-E30DA64A0958}"/>
                  </a:ext>
                </a:extLst>
              </p:cNvPr>
              <p:cNvSpPr/>
              <p:nvPr/>
            </p:nvSpPr>
            <p:spPr>
              <a:xfrm>
                <a:off x="3407816" y="4286662"/>
                <a:ext cx="3087192" cy="4294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𝑁𝑢𝑚𝑏𝑒𝑟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𝑐𝑜𝑟𝑟𝑒𝑐𝑡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𝑝𝑟𝑒𝑑𝑖𝑐𝑡𝑖𝑜𝑛𝑠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𝑇𝑜𝑡𝑎𝑙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𝑛𝑢𝑚𝑏𝑒𝑟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𝑝𝑟𝑒𝑑𝑖𝑐𝑡𝑖𝑜𝑛𝑠</m:t>
                        </m:r>
                      </m:den>
                    </m:f>
                  </m:oMath>
                </a14:m>
                <a:endParaRPr lang="ko-KR" altLang="en-US" sz="1400" dirty="0">
                  <a:latin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93B77CF-F05D-4ECD-9DE4-E30DA64A0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816" y="4286662"/>
                <a:ext cx="3087192" cy="429413"/>
              </a:xfrm>
              <a:prstGeom prst="rect">
                <a:avLst/>
              </a:prstGeom>
              <a:blipFill>
                <a:blip r:embed="rId3"/>
                <a:stretch>
                  <a:fillRect l="-593" b="-1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/>
          <p:cNvSpPr/>
          <p:nvPr/>
        </p:nvSpPr>
        <p:spPr>
          <a:xfrm>
            <a:off x="712182" y="5011279"/>
            <a:ext cx="8630827" cy="3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26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Accuracy is the ratio between the diagonal sum and the total sum.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12182" y="2557363"/>
            <a:ext cx="8630827" cy="3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rgbClr val="FF000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Ex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745942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88758E5-034E-4AB7-A507-88546BAF4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842849"/>
              </p:ext>
            </p:extLst>
          </p:nvPr>
        </p:nvGraphicFramePr>
        <p:xfrm>
          <a:off x="882649" y="2969686"/>
          <a:ext cx="8460360" cy="9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0120">
                  <a:extLst>
                    <a:ext uri="{9D8B030D-6E8A-4147-A177-3AD203B41FA5}">
                      <a16:colId xmlns:a16="http://schemas.microsoft.com/office/drawing/2014/main" val="3750369147"/>
                    </a:ext>
                  </a:extLst>
                </a:gridCol>
                <a:gridCol w="2820120">
                  <a:extLst>
                    <a:ext uri="{9D8B030D-6E8A-4147-A177-3AD203B41FA5}">
                      <a16:colId xmlns:a16="http://schemas.microsoft.com/office/drawing/2014/main" val="2143277647"/>
                    </a:ext>
                  </a:extLst>
                </a:gridCol>
                <a:gridCol w="2820120">
                  <a:extLst>
                    <a:ext uri="{9D8B030D-6E8A-4147-A177-3AD203B41FA5}">
                      <a16:colId xmlns:a16="http://schemas.microsoft.com/office/drawing/2014/main" val="3836250627"/>
                    </a:ext>
                  </a:extLst>
                </a:gridCol>
              </a:tblGrid>
              <a:tr h="28247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Actual 0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Actual 1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3760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Predicted 0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120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397591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Predicted 1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29989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DEB426-1994-45DD-AFB6-207E6E02B4F3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B04942-35BD-472F-96E6-D177E10EBD1E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(3/14)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51C7D8-A42A-4EEF-B5FA-A1F0972B860F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2C1B655-3428-4629-A95A-AE11C1864FB5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E2395A-B2E4-4625-A2A3-BCEB34B4B6C7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Confusion matrix: Sensitivity.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82B6DB-5D12-492A-BAC4-7E53552FB63A}"/>
              </a:ext>
            </a:extLst>
          </p:cNvPr>
          <p:cNvGrpSpPr/>
          <p:nvPr/>
        </p:nvGrpSpPr>
        <p:grpSpPr>
          <a:xfrm>
            <a:off x="6515100" y="3270496"/>
            <a:ext cx="2828925" cy="637590"/>
            <a:chOff x="6515100" y="3725177"/>
            <a:chExt cx="2828925" cy="649006"/>
          </a:xfrm>
        </p:grpSpPr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33CFB47F-80D5-4890-868A-3A54A4DE648F}"/>
                </a:ext>
              </a:extLst>
            </p:cNvPr>
            <p:cNvSpPr/>
            <p:nvPr/>
          </p:nvSpPr>
          <p:spPr>
            <a:xfrm>
              <a:off x="6515100" y="3725177"/>
              <a:ext cx="2828925" cy="6490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32" name="Oval 6">
              <a:extLst>
                <a:ext uri="{FF2B5EF4-FFF2-40B4-BE49-F238E27FC236}">
                  <a16:creationId xmlns:a16="http://schemas.microsoft.com/office/drawing/2014/main" id="{F077D1F8-C3E0-4620-B31A-6E65056CB79F}"/>
                </a:ext>
              </a:extLst>
            </p:cNvPr>
            <p:cNvSpPr/>
            <p:nvPr/>
          </p:nvSpPr>
          <p:spPr>
            <a:xfrm rot="16596189">
              <a:off x="7779410" y="4065211"/>
              <a:ext cx="287856" cy="288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193EB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93B77CF-F05D-4ECD-9DE4-E30DA64A0958}"/>
                  </a:ext>
                </a:extLst>
              </p:cNvPr>
              <p:cNvSpPr/>
              <p:nvPr/>
            </p:nvSpPr>
            <p:spPr>
              <a:xfrm>
                <a:off x="3261622" y="4286662"/>
                <a:ext cx="3379580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Sensitivity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𝑁𝑢𝑚𝑏𝑒𝑟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𝑐𝑜𝑟𝑟𝑒𝑐𝑡𝑙𝑦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𝑝𝑟𝑒𝑑𝑖𝑐𝑡𝑒𝑑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1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𝑇𝑜𝑡𝑎𝑙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𝑛𝑢𝑚𝑏𝑒𝑟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1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den>
                    </m:f>
                  </m:oMath>
                </a14:m>
                <a:endParaRPr lang="ko-KR" altLang="en-US" sz="1400" dirty="0">
                  <a:latin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93B77CF-F05D-4ECD-9DE4-E30DA64A0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622" y="4286662"/>
                <a:ext cx="3379580" cy="430054"/>
              </a:xfrm>
              <a:prstGeom prst="rect">
                <a:avLst/>
              </a:prstGeom>
              <a:blipFill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직사각형 34"/>
          <p:cNvSpPr/>
          <p:nvPr/>
        </p:nvSpPr>
        <p:spPr>
          <a:xfrm>
            <a:off x="712182" y="2557363"/>
            <a:ext cx="8630827" cy="3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rgbClr val="FF000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Ex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22946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831419D-577E-4589-B7F6-CE589EBFE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327468"/>
              </p:ext>
            </p:extLst>
          </p:nvPr>
        </p:nvGraphicFramePr>
        <p:xfrm>
          <a:off x="882649" y="2969686"/>
          <a:ext cx="8460360" cy="9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0120">
                  <a:extLst>
                    <a:ext uri="{9D8B030D-6E8A-4147-A177-3AD203B41FA5}">
                      <a16:colId xmlns:a16="http://schemas.microsoft.com/office/drawing/2014/main" val="3750369147"/>
                    </a:ext>
                  </a:extLst>
                </a:gridCol>
                <a:gridCol w="2820120">
                  <a:extLst>
                    <a:ext uri="{9D8B030D-6E8A-4147-A177-3AD203B41FA5}">
                      <a16:colId xmlns:a16="http://schemas.microsoft.com/office/drawing/2014/main" val="2143277647"/>
                    </a:ext>
                  </a:extLst>
                </a:gridCol>
                <a:gridCol w="2820120">
                  <a:extLst>
                    <a:ext uri="{9D8B030D-6E8A-4147-A177-3AD203B41FA5}">
                      <a16:colId xmlns:a16="http://schemas.microsoft.com/office/drawing/2014/main" val="3836250627"/>
                    </a:ext>
                  </a:extLst>
                </a:gridCol>
              </a:tblGrid>
              <a:tr h="28247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Actual 0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Actual 1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3760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Predicted 0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120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397591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Predicted 1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299897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0A2F087D-FF01-493B-8EA7-6931FE4F0BDE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2FFBFB-0ADA-432E-A569-27331E07ED57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(4/14)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559BAB-E747-49C5-A011-98E73AEF667C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5D54A0F-72E2-430D-A19F-1DA1A452711F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0E8DE7-0346-408D-9316-DC2248959792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Confusion matrix: Specificity.</a:t>
              </a:r>
            </a:p>
          </p:txBody>
        </p:sp>
      </p:grpSp>
      <p:sp>
        <p:nvSpPr>
          <p:cNvPr id="27" name="Rectangle 1">
            <a:extLst>
              <a:ext uri="{FF2B5EF4-FFF2-40B4-BE49-F238E27FC236}">
                <a16:creationId xmlns:a16="http://schemas.microsoft.com/office/drawing/2014/main" id="{33CFB47F-80D5-4890-868A-3A54A4DE648F}"/>
              </a:ext>
            </a:extLst>
          </p:cNvPr>
          <p:cNvSpPr/>
          <p:nvPr/>
        </p:nvSpPr>
        <p:spPr>
          <a:xfrm>
            <a:off x="3684815" y="3278504"/>
            <a:ext cx="2828925" cy="62958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en-U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id="{F077D1F8-C3E0-4620-B31A-6E65056CB79F}"/>
              </a:ext>
            </a:extLst>
          </p:cNvPr>
          <p:cNvSpPr/>
          <p:nvPr/>
        </p:nvSpPr>
        <p:spPr>
          <a:xfrm rot="16596189">
            <a:off x="4955501" y="3283538"/>
            <a:ext cx="296043" cy="296191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93EB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en-U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93B77CF-F05D-4ECD-9DE4-E30DA64A0958}"/>
                  </a:ext>
                </a:extLst>
              </p:cNvPr>
              <p:cNvSpPr/>
              <p:nvPr/>
            </p:nvSpPr>
            <p:spPr>
              <a:xfrm>
                <a:off x="3267233" y="4286662"/>
                <a:ext cx="3368358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𝑁𝑢𝑚𝑏𝑒𝑟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𝑐𝑜𝑟𝑟𝑒𝑐𝑡𝑙𝑦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𝑝𝑟𝑒𝑑𝑖𝑐𝑡𝑒𝑑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0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𝑇𝑜𝑡𝑎𝑙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𝑛𝑢𝑚𝑏𝑒𝑟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0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den>
                    </m:f>
                  </m:oMath>
                </a14:m>
                <a:endParaRPr lang="ko-KR" altLang="en-US" sz="1400" dirty="0">
                  <a:latin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93B77CF-F05D-4ECD-9DE4-E30DA64A0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233" y="4286662"/>
                <a:ext cx="3368358" cy="430054"/>
              </a:xfrm>
              <a:prstGeom prst="rect">
                <a:avLst/>
              </a:prstGeom>
              <a:blipFill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/>
          <p:cNvSpPr/>
          <p:nvPr/>
        </p:nvSpPr>
        <p:spPr>
          <a:xfrm>
            <a:off x="712182" y="2557363"/>
            <a:ext cx="8630827" cy="3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rgbClr val="FF000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Ex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07123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6C18D42-5EAE-4C8A-8547-EF40177D1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144705"/>
              </p:ext>
            </p:extLst>
          </p:nvPr>
        </p:nvGraphicFramePr>
        <p:xfrm>
          <a:off x="882649" y="2969686"/>
          <a:ext cx="8460360" cy="9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0120">
                  <a:extLst>
                    <a:ext uri="{9D8B030D-6E8A-4147-A177-3AD203B41FA5}">
                      <a16:colId xmlns:a16="http://schemas.microsoft.com/office/drawing/2014/main" val="3750369147"/>
                    </a:ext>
                  </a:extLst>
                </a:gridCol>
                <a:gridCol w="2820120">
                  <a:extLst>
                    <a:ext uri="{9D8B030D-6E8A-4147-A177-3AD203B41FA5}">
                      <a16:colId xmlns:a16="http://schemas.microsoft.com/office/drawing/2014/main" val="2143277647"/>
                    </a:ext>
                  </a:extLst>
                </a:gridCol>
                <a:gridCol w="2820120">
                  <a:extLst>
                    <a:ext uri="{9D8B030D-6E8A-4147-A177-3AD203B41FA5}">
                      <a16:colId xmlns:a16="http://schemas.microsoft.com/office/drawing/2014/main" val="3836250627"/>
                    </a:ext>
                  </a:extLst>
                </a:gridCol>
              </a:tblGrid>
              <a:tr h="28247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Actual 0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Actual 1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613760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Predicted 0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120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397591"/>
                  </a:ext>
                </a:extLst>
              </a:tr>
              <a:tr h="316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Predicted 1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15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29989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8049EE-A48C-4318-ACB5-2E2C850B6F57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89D343-946D-4D2B-A10B-FF85C285C33E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(5/14)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F58E79-B5E8-4B64-8906-75B83E4E9BAE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5EBA810-09E8-472F-AB0A-C0E0E28FA4C3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00C07B0-32DC-4560-BEDB-C4E911443016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Confusion matrix: Precision.</a:t>
              </a:r>
            </a:p>
          </p:txBody>
        </p:sp>
      </p:grpSp>
      <p:sp>
        <p:nvSpPr>
          <p:cNvPr id="27" name="Rectangle 1">
            <a:extLst>
              <a:ext uri="{FF2B5EF4-FFF2-40B4-BE49-F238E27FC236}">
                <a16:creationId xmlns:a16="http://schemas.microsoft.com/office/drawing/2014/main" id="{33CFB47F-80D5-4890-868A-3A54A4DE648F}"/>
              </a:ext>
            </a:extLst>
          </p:cNvPr>
          <p:cNvSpPr/>
          <p:nvPr/>
        </p:nvSpPr>
        <p:spPr>
          <a:xfrm>
            <a:off x="3684815" y="3594426"/>
            <a:ext cx="5647871" cy="3122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en-U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id="{F077D1F8-C3E0-4620-B31A-6E65056CB79F}"/>
              </a:ext>
            </a:extLst>
          </p:cNvPr>
          <p:cNvSpPr/>
          <p:nvPr/>
        </p:nvSpPr>
        <p:spPr>
          <a:xfrm rot="16596189">
            <a:off x="7780093" y="3610030"/>
            <a:ext cx="288000" cy="28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93EB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1"/>
            <a:endParaRPr lang="en-U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93B77CF-F05D-4ECD-9DE4-E30DA64A0958}"/>
                  </a:ext>
                </a:extLst>
              </p:cNvPr>
              <p:cNvSpPr/>
              <p:nvPr/>
            </p:nvSpPr>
            <p:spPr>
              <a:xfrm>
                <a:off x="3313720" y="4286662"/>
                <a:ext cx="3275384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dirty="0"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fPr>
                      <m:num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𝑁𝑢𝑚𝑏𝑒𝑟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𝑐𝑜𝑟𝑟𝑒𝑐𝑡𝑙𝑦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𝑝𝑟𝑒𝑑𝑖𝑐𝑡𝑒𝑑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1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num>
                      <m:den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𝑇𝑜𝑡𝑎𝑙</m:t>
                        </m:r>
                        <m:r>
                          <a:rPr lang="en-US" altLang="ko-KR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𝑛𝑢𝑚𝑏𝑒𝑟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1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den>
                    </m:f>
                  </m:oMath>
                </a14:m>
                <a:endParaRPr lang="ko-KR" altLang="en-US" sz="1400" dirty="0">
                  <a:latin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93B77CF-F05D-4ECD-9DE4-E30DA64A0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720" y="4286662"/>
                <a:ext cx="3275384" cy="430054"/>
              </a:xfrm>
              <a:prstGeom prst="rect">
                <a:avLst/>
              </a:prstGeom>
              <a:blipFill>
                <a:blip r:embed="rId3"/>
                <a:stretch>
                  <a:fillRect l="-559" b="-14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/>
          <p:cNvSpPr/>
          <p:nvPr/>
        </p:nvSpPr>
        <p:spPr>
          <a:xfrm>
            <a:off x="712182" y="2557363"/>
            <a:ext cx="8630827" cy="3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rgbClr val="FF000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Ex</a:t>
            </a: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26500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822E52-4B66-463C-9D54-A1A8D0EEE0F4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643B56-63A6-4D9B-834F-542716D426B4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(6/14)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A895CB-9758-46F0-90A1-A3010480375B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5E92AB3-9F72-40FC-8A6D-39B7E3F913FD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3342F8-D053-4FC1-8519-C0C4E7C032DF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Note: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CAF7C8-75BA-4987-8BB7-14E48206E736}"/>
              </a:ext>
            </a:extLst>
          </p:cNvPr>
          <p:cNvSpPr/>
          <p:nvPr/>
        </p:nvSpPr>
        <p:spPr>
          <a:xfrm>
            <a:off x="712182" y="2557363"/>
            <a:ext cx="8630827" cy="1509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26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Accuracy alone is not sufficient for testing.</a:t>
            </a:r>
          </a:p>
          <a:p>
            <a:pPr marL="176212" lvl="1" defTabSz="914400" latinLnBrk="1">
              <a:spcAft>
                <a:spcPts val="800"/>
              </a:spcAft>
              <a:buClr>
                <a:srgbClr val="193EB0"/>
              </a:buClr>
            </a:pPr>
            <a:r>
              <a:rPr lang="en-US" altLang="ko-KR" sz="1200" dirty="0">
                <a:solidFill>
                  <a:srgbClr val="FF000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Ex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 If frauds constitute only 1% of all the transactions, a fraud detection system (FDS)</a:t>
            </a:r>
          </a:p>
          <a:p>
            <a:pPr marL="176212" lvl="1" defTabSz="914400" latinLnBrk="1">
              <a:spcAft>
                <a:spcPts val="800"/>
              </a:spcAft>
              <a:buClr>
                <a:srgbClr val="193EB0"/>
              </a:buClr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       that predicts as non-fraud all of the transactions, the accuracy would be quite high at 99%.</a:t>
            </a:r>
          </a:p>
          <a:p>
            <a:pPr marL="176212" lvl="1" defTabSz="914400" latinLnBrk="1">
              <a:spcAft>
                <a:spcPts val="800"/>
              </a:spcAft>
              <a:buClr>
                <a:srgbClr val="193EB0"/>
              </a:buClr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       However, such FDS would be useless because it misses out that 1% that really matters.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  <a:p>
            <a:pPr marL="182526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We should also consider metrics other than just the accuracy. </a:t>
            </a:r>
          </a:p>
        </p:txBody>
      </p:sp>
    </p:spTree>
    <p:extLst>
      <p:ext uri="{BB962C8B-B14F-4D97-AF65-F5344CB8AC3E}">
        <p14:creationId xmlns:p14="http://schemas.microsoft.com/office/powerpoint/2010/main" val="4224530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-1" y="1645104"/>
            <a:ext cx="9902825" cy="5212897"/>
            <a:chOff x="-1" y="1209675"/>
            <a:chExt cx="9902825" cy="5212897"/>
          </a:xfrm>
        </p:grpSpPr>
        <p:sp>
          <p:nvSpPr>
            <p:cNvPr id="14" name="직사각형 13"/>
            <p:cNvSpPr/>
            <p:nvPr/>
          </p:nvSpPr>
          <p:spPr>
            <a:xfrm>
              <a:off x="-1" y="1209676"/>
              <a:ext cx="9902825" cy="5212896"/>
            </a:xfrm>
            <a:prstGeom prst="rect">
              <a:avLst/>
            </a:prstGeom>
            <a:solidFill>
              <a:srgbClr val="ECE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-1" y="1209675"/>
              <a:ext cx="9902825" cy="0"/>
            </a:xfrm>
            <a:prstGeom prst="line">
              <a:avLst/>
            </a:prstGeom>
            <a:ln>
              <a:solidFill>
                <a:srgbClr val="193E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33">
            <a:extLst>
              <a:ext uri="{FF2B5EF4-FFF2-40B4-BE49-F238E27FC236}">
                <a16:creationId xmlns:a16="http://schemas.microsoft.com/office/drawing/2014/main" id="{A14E28ED-9373-4950-9AA4-B9CBE68EE6E3}"/>
              </a:ext>
            </a:extLst>
          </p:cNvPr>
          <p:cNvSpPr/>
          <p:nvPr/>
        </p:nvSpPr>
        <p:spPr>
          <a:xfrm>
            <a:off x="558800" y="943650"/>
            <a:ext cx="8785225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rgbClr val="193EB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Update History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90F312-911B-44BA-94EE-743C9CDF6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1120"/>
              </p:ext>
            </p:extLst>
          </p:nvPr>
        </p:nvGraphicFramePr>
        <p:xfrm>
          <a:off x="558799" y="2246175"/>
          <a:ext cx="8785226" cy="404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9720">
                  <a:extLst>
                    <a:ext uri="{9D8B030D-6E8A-4147-A177-3AD203B41FA5}">
                      <a16:colId xmlns:a16="http://schemas.microsoft.com/office/drawing/2014/main" val="258054500"/>
                    </a:ext>
                  </a:extLst>
                </a:gridCol>
                <a:gridCol w="7205506">
                  <a:extLst>
                    <a:ext uri="{9D8B030D-6E8A-4147-A177-3AD203B41FA5}">
                      <a16:colId xmlns:a16="http://schemas.microsoft.com/office/drawing/2014/main" val="8177187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Version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EB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SamsungOne 400" panose="020B0503030303020204" pitchFamily="34" charset="0"/>
                        </a:rPr>
                        <a:t>Update Details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3E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62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v1.0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</a:rPr>
                        <a:t>1</a:t>
                      </a:r>
                      <a:r>
                        <a:rPr lang="en-US" altLang="ko-KR" sz="1200" baseline="300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</a:rPr>
                        <a:t>st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</a:rPr>
                        <a:t> draft completed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54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v1.0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1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</a:rPr>
                        <a:t>‘Guide for Instructors’ page inserted</a:t>
                      </a:r>
                    </a:p>
                  </a:txBody>
                  <a:tcPr marL="180000" marR="180000" marT="72000" marB="72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822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SamsungOne 400" panose="020B0503030303020204" pitchFamily="34" charset="0"/>
                          <a:ea typeface="SamsungOne 400" panose="020B0503030303020204" pitchFamily="34" charset="0"/>
                        </a:rPr>
                        <a:t>v1.02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</a:rPr>
                        <a:t>Front and Cover page layout updated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  <a:sym typeface="Wingdings" panose="05000000000000000000" pitchFamily="2" charset="2"/>
                        </a:rPr>
                        <a:t>‘Coding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</a:rPr>
                        <a:t>Exercise’ replaced ‘Coding Practice’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</a:rPr>
                        <a:t>‘Quiz.’ replaced ‘Coding Problem’</a:t>
                      </a:r>
                    </a:p>
                  </a:txBody>
                  <a:tcPr marL="180000" marR="180000" marT="72000" marB="72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90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</a:rPr>
                        <a:t>V1.03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</a:rPr>
                        <a:t>Samsung, SIC logo updated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074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</a:rPr>
                        <a:t>V1.04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SamsungOne 400" panose="020B0503030303020204" pitchFamily="34" charset="0"/>
                        </a:rPr>
                        <a:t>Chapter info. updated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307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97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77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853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SamsungOne 400" panose="020B0503030303020204" pitchFamily="34" charset="0"/>
                      </a:endParaRPr>
                    </a:p>
                  </a:txBody>
                  <a:tcPr marL="180000" marR="180000" marT="72000" marB="72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54473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7282D38-8701-4B4F-BB9A-1EE22F9B9163}"/>
              </a:ext>
            </a:extLst>
          </p:cNvPr>
          <p:cNvSpPr/>
          <p:nvPr/>
        </p:nvSpPr>
        <p:spPr>
          <a:xfrm>
            <a:off x="6186311" y="517322"/>
            <a:ext cx="3157714" cy="426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Samsung Internal Use Only</a:t>
            </a:r>
            <a:endParaRPr lang="ko-KR" altLang="en-US" dirty="0">
              <a:solidFill>
                <a:srgbClr val="FF0000"/>
              </a:solidFill>
              <a:latin typeface="SamsungOne 400" panose="020B0503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349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D9A894-A7FA-4D58-9CBB-287DD6CECA85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1F3F19-E846-4FFD-80D9-10170ED7DE64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(7/14)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A895CB-9758-46F0-90A1-A3010480375B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5E92AB3-9F72-40FC-8A6D-39B7E3F913FD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3342F8-D053-4FC1-8519-C0C4E7C032DF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Terminology: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712182" y="2557363"/>
                <a:ext cx="8630827" cy="30630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1983" rIns="143967" bIns="71983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26" indent="-182526">
                  <a:spcAft>
                    <a:spcPts val="1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Accuracy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fPr>
                      <m:num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𝑁𝑢𝑚𝑏𝑒𝑟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𝑐𝑜𝑟𝑟𝑒𝑐𝑡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𝑝𝑟𝑒𝑑𝑖𝑐𝑡𝑖𝑜𝑛𝑠</m:t>
                        </m:r>
                      </m:num>
                      <m:den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𝑇𝑜𝑡𝑎𝑙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𝑛𝑢𝑚𝑏𝑒𝑟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𝑝𝑟𝑒𝑑𝑖𝑐𝑡𝑖𝑜𝑛𝑠</m:t>
                        </m:r>
                      </m:den>
                    </m:f>
                  </m:oMath>
                </a14:m>
                <a:endParaRPr lang="en-US" altLang="ko-KR" sz="13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182526" indent="-182526">
                  <a:spcAft>
                    <a:spcPts val="1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Sensitivity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fPr>
                      <m:num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𝑁𝑢𝑚𝑏𝑒𝑟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𝑐𝑜𝑟𝑟𝑒𝑐𝑡𝑙𝑦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𝑝𝑟𝑒𝑑𝑖𝑐𝑡𝑒𝑑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1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num>
                      <m:den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𝑇𝑜𝑡𝑎𝑙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𝑛𝑢𝑚𝑏𝑒𝑟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1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den>
                    </m:f>
                  </m:oMath>
                </a14:m>
                <a:endParaRPr lang="en-US" altLang="ko-KR" sz="13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182526" indent="-182526">
                  <a:spcAft>
                    <a:spcPts val="1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Specificity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fPr>
                      <m:num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𝑁𝑢𝑚𝑏𝑒𝑟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𝑐𝑜𝑟𝑟𝑒𝑐𝑡𝑙𝑦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𝑝𝑟𝑒𝑑𝑖𝑐𝑡𝑒𝑑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0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num>
                      <m:den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𝑇𝑜𝑡𝑎𝑙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𝑛𝑢𝑚𝑏𝑒𝑟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0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den>
                    </m:f>
                  </m:oMath>
                </a14:m>
                <a:endParaRPr lang="en-US" altLang="ko-KR" sz="13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182526" indent="-182526">
                  <a:spcAft>
                    <a:spcPts val="1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fPr>
                      <m:num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𝑁𝑢𝑚𝑏𝑒𝑟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𝑐𝑜𝑟𝑟𝑒𝑐𝑡𝑙𝑦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𝑝𝑟𝑒𝑑𝑖𝑐𝑡𝑒𝑑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1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num>
                      <m:den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𝑇𝑜𝑡𝑎𝑙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𝑛𝑢𝑚𝑏𝑒𝑟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𝑝𝑟𝑒𝑑𝑖𝑐𝑡𝑒𝑑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𝑎𝑠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1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den>
                    </m:f>
                  </m:oMath>
                </a14:m>
                <a:endParaRPr lang="en-US" altLang="ko-KR" sz="13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182526" lvl="0" indent="-182526">
                  <a:spcAft>
                    <a:spcPts val="1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Cohen’s kappa </a:t>
                </a:r>
                <a14:m>
                  <m:oMath xmlns:m="http://schemas.openxmlformats.org/officeDocument/2006/math">
                    <m:r>
                      <a:rPr lang="el-GR" altLang="ko-KR" sz="1300" i="1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  <a:sym typeface="Symbol"/>
                      </a:rPr>
                      <m:t>𝜅</m:t>
                    </m:r>
                    <m:r>
                      <a:rPr lang="en-US" altLang="ko-KR" sz="1300" i="1">
                        <a:solidFill>
                          <a:prstClr val="black"/>
                        </a:solidFill>
                        <a:latin typeface="Cambria Math"/>
                        <a:ea typeface="Cambria Math"/>
                        <a:cs typeface="Times New Roman" panose="02020603050405020304" pitchFamily="18" charset="0"/>
                        <a:sym typeface="Symbol"/>
                      </a:rPr>
                      <m:t>=</m:t>
                    </m:r>
                    <m:f>
                      <m:fPr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fPr>
                      <m:num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𝐴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  <a:sym typeface="Symbol"/>
                          </a:rPr>
                          <m:t>𝑐𝑐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𝑢𝑟𝑎𝑐𝑦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  <a:sym typeface="Symbol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3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altLang="ko-KR" sz="1300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anose="02020603050405020304" pitchFamily="18" charset="0"/>
                                <a:sym typeface="Symbol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300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anose="02020603050405020304" pitchFamily="18" charset="0"/>
                                <a:sym typeface="Symbol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  <a:sym typeface="Symbol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sz="13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altLang="ko-KR" sz="1300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anose="02020603050405020304" pitchFamily="18" charset="0"/>
                                <a:sym typeface="Symbol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300" i="1">
                                <a:solidFill>
                                  <a:prstClr val="black"/>
                                </a:solidFill>
                                <a:latin typeface="Cambria Math"/>
                                <a:cs typeface="Times New Roman" panose="02020603050405020304" pitchFamily="18" charset="0"/>
                                <a:sym typeface="Symbol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sz="1300" i="1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  <a:sym typeface="Symbol"/>
                          </a:rPr>
                          <m:t>𝑝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/>
                            <a:cs typeface="Times New Roman" panose="02020603050405020304" pitchFamily="18" charset="0"/>
                            <a:sym typeface="Symbol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ko-KR" altLang="en-US" sz="1300" dirty="0">
                    <a:solidFill>
                      <a:prstClr val="black"/>
                    </a:solidFill>
                    <a:latin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is the probability of correct prediction by chance.</a:t>
                </a:r>
                <a:endParaRPr lang="en-US" altLang="ko-KR" sz="1300" dirty="0">
                  <a:solidFill>
                    <a:prstClr val="black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endParaRPr>
              </a:p>
              <a:p>
                <a:pPr marL="182526" indent="-182526">
                  <a:spcAft>
                    <a:spcPts val="1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endParaRPr lang="en-US" altLang="ko-KR" sz="13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2" y="2557363"/>
                <a:ext cx="8630827" cy="3063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803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F76374-9DE6-4771-BC51-29D3D9C797F3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C4D2F7-AFF9-4141-AB03-1C294AD23F7E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(8/14)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A895CB-9758-46F0-90A1-A3010480375B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5E92AB3-9F72-40FC-8A6D-39B7E3F913FD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3342F8-D053-4FC1-8519-C0C4E7C032DF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Terminology: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12182" y="2557363"/>
                <a:ext cx="8630827" cy="22959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1983" rIns="143967" bIns="71983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26" indent="-182526">
                  <a:spcAft>
                    <a:spcPts val="1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True Positive Rate = Sensitivity</a:t>
                </a:r>
                <a:endParaRPr lang="en-US" altLang="ko-KR" sz="13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182526" indent="-182526">
                  <a:spcAft>
                    <a:spcPts val="1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True Negative Rate = Specificity</a:t>
                </a:r>
              </a:p>
              <a:p>
                <a:pPr marL="182526" lvl="0" indent="-182526">
                  <a:spcAft>
                    <a:spcPts val="1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False Positive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fPr>
                      <m:num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𝑁𝑢𝑚𝑏𝑒𝑟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𝑎𝑐𝑡𝑢𝑎𝑙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0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𝑡h𝑎𝑡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𝑎𝑟𝑒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𝑖𝑛𝑐𝑜𝑟𝑟𝑒𝑐𝑡𝑙𝑦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𝑝𝑟𝑒𝑑𝑖𝑐𝑡𝑒𝑑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𝑎𝑠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1</m:t>
                        </m:r>
                      </m:num>
                      <m:den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𝑇𝑜𝑡𝑎𝑙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𝑛𝑢𝑚𝑏𝑒𝑟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0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 sz="1300" i="1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 =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1- Specificity</a:t>
                </a:r>
                <a:endParaRPr lang="ko-KR" altLang="en-US" sz="1300" dirty="0">
                  <a:solidFill>
                    <a:prstClr val="black"/>
                  </a:solidFill>
                  <a:latin typeface="SamsungOne 400" panose="020B0503030303020204" pitchFamily="34" charset="0"/>
                  <a:cs typeface="Times New Roman" panose="02020603050405020304" pitchFamily="18" charset="0"/>
                </a:endParaRPr>
              </a:p>
              <a:p>
                <a:pPr marL="182526" lvl="0" indent="-182526">
                  <a:spcAft>
                    <a:spcPts val="1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/>
                  </a:rPr>
                  <a:t>False Negative Rate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</m:ctrlPr>
                      </m:fPr>
                      <m:num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𝑁𝑢𝑚𝑏𝑒𝑟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𝑎𝑐𝑡𝑢𝑎𝑙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1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𝑡h𝑎𝑡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𝑎𝑟𝑒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𝑖𝑛𝑐𝑜𝑟𝑟𝑒𝑐𝑡𝑙𝑦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𝑝𝑟𝑒𝑑𝑖𝑐𝑡𝑒𝑑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𝑎𝑠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0</m:t>
                        </m:r>
                      </m:num>
                      <m:den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𝑇𝑜𝑡𝑎𝑙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𝑛𝑢𝑚𝑏𝑒𝑟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𝑜𝑓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 1</m:t>
                        </m:r>
                        <m:r>
                          <a:rPr lang="en-US" altLang="ko-KR" sz="13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altLang="ko-KR" sz="1300" i="1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 = </a:t>
                </a: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1- Sensitivity</a:t>
                </a:r>
                <a:endParaRPr lang="ko-KR" altLang="en-US" sz="1300" dirty="0">
                  <a:solidFill>
                    <a:prstClr val="black"/>
                  </a:solidFill>
                  <a:latin typeface="SamsungOne 400" panose="020B0503030303020204" pitchFamily="34" charset="0"/>
                  <a:cs typeface="Times New Roman" panose="02020603050405020304" pitchFamily="18" charset="0"/>
                </a:endParaRPr>
              </a:p>
              <a:p>
                <a:pPr marL="182526" indent="-182526">
                  <a:spcAft>
                    <a:spcPts val="1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Positive Predicted Value = Precision</a:t>
                </a: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2" y="2557363"/>
                <a:ext cx="8630827" cy="22959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379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>
            <a:extLst>
              <a:ext uri="{FF2B5EF4-FFF2-40B4-BE49-F238E27FC236}">
                <a16:creationId xmlns:a16="http://schemas.microsoft.com/office/drawing/2014/main" id="{6615A4E1-4969-4FA3-AC5F-4C35AEE9E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1" y="2569159"/>
            <a:ext cx="4213224" cy="28984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EE924E-4D3B-4DE4-838B-D2D507D8B923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524150-5656-4707-ACC4-F3F0C6E6B02C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(9/14)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A895CB-9758-46F0-90A1-A3010480375B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5E92AB3-9F72-40FC-8A6D-39B7E3F913FD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B3342F8-D053-4FC1-8519-C0C4E7C032DF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ROC curve: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12182" y="5770529"/>
            <a:ext cx="8630827" cy="345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26" indent="-182526">
              <a:spcAft>
                <a:spcPts val="1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sym typeface="Symbol"/>
              </a:rPr>
              <a:t>ROC curve is a parametric plot with respect to the </a:t>
            </a:r>
            <a:r>
              <a:rPr lang="en-US" altLang="ko-KR" sz="1300" i="1" dirty="0">
                <a:solidFill>
                  <a:prstClr val="black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sym typeface="Symbol"/>
              </a:rPr>
              <a:t>cutoff</a:t>
            </a:r>
            <a:r>
              <a:rPr lang="en-US" altLang="ko-KR" sz="1300" dirty="0">
                <a:solidFill>
                  <a:prstClr val="black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sym typeface="Symbol"/>
              </a:rPr>
              <a:t> probability.</a:t>
            </a:r>
          </a:p>
        </p:txBody>
      </p:sp>
    </p:spTree>
    <p:extLst>
      <p:ext uri="{BB962C8B-B14F-4D97-AF65-F5344CB8AC3E}">
        <p14:creationId xmlns:p14="http://schemas.microsoft.com/office/powerpoint/2010/main" val="3093794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74C976-3353-481B-A4F8-232CEE3748C9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1F7584-C37D-46DF-A48F-9B2B847C4BBC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</a:t>
            </a:r>
            <a:r>
              <a:rPr lang="en-US" altLang="ko-KR" sz="28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Performance Metrics (10/14)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CE7451-D5C5-4BF7-B6ED-81BC9F70D4CA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98938E-2585-48A9-9D23-048BCA5568DC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18991D8-27DA-4554-AFD4-DC44E0FB873C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ROC curve: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38545E6-6553-4426-B4D6-7A3F70DDD998}"/>
              </a:ext>
            </a:extLst>
          </p:cNvPr>
          <p:cNvSpPr/>
          <p:nvPr/>
        </p:nvSpPr>
        <p:spPr>
          <a:xfrm>
            <a:off x="711200" y="5732587"/>
            <a:ext cx="8632825" cy="41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 latinLnBrk="1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ROC curve is a parametric plot with respect to the </a:t>
            </a:r>
            <a:r>
              <a:rPr lang="en-US" altLang="ko-KR" sz="13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cutoff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probability.</a:t>
            </a: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6615A4E1-4969-4FA3-AC5F-4C35AEE9E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60" y="2631071"/>
            <a:ext cx="4213224" cy="2898460"/>
          </a:xfrm>
          <a:prstGeom prst="rect">
            <a:avLst/>
          </a:prstGeom>
        </p:spPr>
      </p:pic>
      <p:grpSp>
        <p:nvGrpSpPr>
          <p:cNvPr id="32" name="Group 7">
            <a:extLst>
              <a:ext uri="{FF2B5EF4-FFF2-40B4-BE49-F238E27FC236}">
                <a16:creationId xmlns:a16="http://schemas.microsoft.com/office/drawing/2014/main" id="{B1BFE4DB-D228-4F86-B819-039038BD211F}"/>
              </a:ext>
            </a:extLst>
          </p:cNvPr>
          <p:cNvGrpSpPr/>
          <p:nvPr/>
        </p:nvGrpSpPr>
        <p:grpSpPr>
          <a:xfrm>
            <a:off x="2659617" y="3987859"/>
            <a:ext cx="1433270" cy="1216005"/>
            <a:chOff x="4352722" y="3617385"/>
            <a:chExt cx="1341227" cy="1216005"/>
          </a:xfrm>
        </p:grpSpPr>
        <p:cxnSp>
          <p:nvCxnSpPr>
            <p:cNvPr id="33" name="Straight Arrow Connector 8">
              <a:extLst>
                <a:ext uri="{FF2B5EF4-FFF2-40B4-BE49-F238E27FC236}">
                  <a16:creationId xmlns:a16="http://schemas.microsoft.com/office/drawing/2014/main" id="{334452D3-E4D1-43B9-9BEB-12756D77D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2722" y="4027995"/>
              <a:ext cx="237455" cy="805395"/>
            </a:xfrm>
            <a:prstGeom prst="straightConnector1">
              <a:avLst/>
            </a:prstGeom>
            <a:ln w="12700">
              <a:solidFill>
                <a:srgbClr val="1D48D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F60AE0-CEFB-45D6-9CF1-952124E93CCA}"/>
                </a:ext>
              </a:extLst>
            </p:cNvPr>
            <p:cNvSpPr txBox="1"/>
            <p:nvPr/>
          </p:nvSpPr>
          <p:spPr>
            <a:xfrm>
              <a:off x="4526511" y="3617385"/>
              <a:ext cx="11674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sz="1400" dirty="0"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As</a:t>
              </a:r>
              <a:r>
                <a:rPr lang="ko-KR" altLang="en-US" sz="1400" dirty="0">
                  <a:latin typeface="SamsungOne 400" panose="020B05030303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the</a:t>
              </a:r>
              <a:r>
                <a:rPr lang="ko-KR" altLang="en-US" sz="1400" dirty="0">
                  <a:latin typeface="SamsungOne 400" panose="020B05030303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cutoff</a:t>
              </a:r>
              <a:endParaRPr lang="en-US" sz="1400" dirty="0"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sz="1400" dirty="0">
                  <a:solidFill>
                    <a:srgbClr val="00B05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increases</a:t>
              </a:r>
              <a:r>
                <a:rPr lang="ko-KR" altLang="en-US" sz="1400" dirty="0">
                  <a:solidFill>
                    <a:srgbClr val="00B050"/>
                  </a:solidFill>
                  <a:latin typeface="SamsungOne 400" panose="020B0503030303020204" pitchFamily="34" charset="0"/>
                  <a:cs typeface="Times New Roman" panose="02020603050405020304" pitchFamily="18" charset="0"/>
                </a:rPr>
                <a:t> </a:t>
              </a:r>
              <a:endParaRPr lang="en-US" sz="1400" dirty="0">
                <a:solidFill>
                  <a:srgbClr val="00B05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5" name="Table 1">
            <a:extLst>
              <a:ext uri="{FF2B5EF4-FFF2-40B4-BE49-F238E27FC236}">
                <a16:creationId xmlns:a16="http://schemas.microsoft.com/office/drawing/2014/main" id="{18A15000-2627-4D15-B8F8-56535D6AA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40072"/>
              </p:ext>
            </p:extLst>
          </p:nvPr>
        </p:nvGraphicFramePr>
        <p:xfrm>
          <a:off x="6383118" y="2600325"/>
          <a:ext cx="2960908" cy="30125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31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cutoff </a:t>
                      </a:r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00B050"/>
                              </a:gs>
                              <a:gs pos="100000">
                                <a:srgbClr val="00B05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increases</a:t>
                      </a:r>
                      <a:r>
                        <a:rPr lang="ko-KR" altLang="en-US" sz="14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(closer to 1)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4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5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Performance metric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rgbClr val="FF0000"/>
                              </a:gs>
                              <a:gs pos="100000">
                                <a:srgbClr val="FF000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Increase</a:t>
                      </a:r>
                      <a:r>
                        <a:rPr lang="en-US" sz="1300" b="0" kern="1200" dirty="0">
                          <a:gradFill>
                            <a:gsLst>
                              <a:gs pos="0">
                                <a:srgbClr val="193EB0"/>
                              </a:gs>
                              <a:gs pos="100000">
                                <a:srgbClr val="193EB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rgbClr val="193EB0"/>
                              </a:gs>
                              <a:gs pos="100000">
                                <a:srgbClr val="193EB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Decrease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5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True Positive Rate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Sensitivity)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rgbClr val="193EB0"/>
                              </a:gs>
                              <a:gs pos="100000">
                                <a:srgbClr val="193EB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</a:t>
                      </a:r>
                      <a:endParaRPr lang="en-US" sz="1300" b="0" kern="1200" dirty="0">
                        <a:gradFill>
                          <a:gsLst>
                            <a:gs pos="0">
                              <a:srgbClr val="193EB0"/>
                            </a:gs>
                            <a:gs pos="100000">
                              <a:srgbClr val="193EB0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5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Specificity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rgbClr val="FF0000"/>
                              </a:gs>
                              <a:gs pos="100000">
                                <a:srgbClr val="FF000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</a:t>
                      </a:r>
                      <a:endParaRPr lang="en-US" sz="1300" b="0" kern="1200" dirty="0">
                        <a:gradFill>
                          <a:gsLst>
                            <a:gs pos="0">
                              <a:srgbClr val="FF0000"/>
                            </a:gs>
                            <a:gs pos="100000">
                              <a:srgbClr val="FF0000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5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False Positive Rate</a:t>
                      </a:r>
                      <a:endParaRPr 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(1-Specificity)</a:t>
                      </a:r>
                      <a:endParaRPr lang="en-US" altLang="ko-KR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gradFill>
                            <a:gsLst>
                              <a:gs pos="0">
                                <a:srgbClr val="193EB0"/>
                              </a:gs>
                              <a:gs pos="100000">
                                <a:srgbClr val="193EB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</a:t>
                      </a:r>
                      <a:endParaRPr lang="en-US" sz="1300" b="0" kern="1200" dirty="0">
                        <a:gradFill>
                          <a:gsLst>
                            <a:gs pos="0">
                              <a:srgbClr val="193EB0"/>
                            </a:gs>
                            <a:gs pos="100000">
                              <a:srgbClr val="193EB0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5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gradFill>
                            <a:gsLst>
                              <a:gs pos="0">
                                <a:srgbClr val="FF0000"/>
                              </a:gs>
                              <a:gs pos="100000">
                                <a:srgbClr val="FF000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</a:t>
                      </a:r>
                      <a:endParaRPr lang="en-US" sz="1300" b="0" kern="1200" dirty="0">
                        <a:gradFill>
                          <a:gsLst>
                            <a:gs pos="0">
                              <a:srgbClr val="FF0000"/>
                            </a:gs>
                            <a:gs pos="100000">
                              <a:srgbClr val="FF0000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1" hangingPunct="1"/>
                      <a:endParaRPr lang="en-US" sz="1300" b="0" kern="1200" dirty="0">
                        <a:gradFill>
                          <a:gsLst>
                            <a:gs pos="0">
                              <a:srgbClr val="193EB0"/>
                            </a:gs>
                            <a:gs pos="100000">
                              <a:srgbClr val="193EB0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356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B96006-324B-4F1E-B369-6A7D35321906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684265-4197-43AF-85AF-476609B86175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(11/14)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CA4AEC8-B58A-4815-8ADE-497567B89C6F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04C0026-4440-412D-93E9-08D9C868077E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008ADA2-0912-4E8D-9ADC-AEFEF4D6E434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ROC curve:</a:t>
              </a:r>
            </a:p>
          </p:txBody>
        </p:sp>
      </p:grpSp>
      <p:pic>
        <p:nvPicPr>
          <p:cNvPr id="24" name="Picture 6">
            <a:extLst>
              <a:ext uri="{FF2B5EF4-FFF2-40B4-BE49-F238E27FC236}">
                <a16:creationId xmlns:a16="http://schemas.microsoft.com/office/drawing/2014/main" id="{6615A4E1-4969-4FA3-AC5F-4C35AEE9E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460" y="2631071"/>
            <a:ext cx="4213224" cy="2898460"/>
          </a:xfrm>
          <a:prstGeom prst="rect">
            <a:avLst/>
          </a:prstGeom>
        </p:spPr>
      </p:pic>
      <p:grpSp>
        <p:nvGrpSpPr>
          <p:cNvPr id="25" name="Group 7">
            <a:extLst>
              <a:ext uri="{FF2B5EF4-FFF2-40B4-BE49-F238E27FC236}">
                <a16:creationId xmlns:a16="http://schemas.microsoft.com/office/drawing/2014/main" id="{B1BFE4DB-D228-4F86-B819-039038BD211F}"/>
              </a:ext>
            </a:extLst>
          </p:cNvPr>
          <p:cNvGrpSpPr/>
          <p:nvPr/>
        </p:nvGrpSpPr>
        <p:grpSpPr>
          <a:xfrm>
            <a:off x="4140072" y="2929413"/>
            <a:ext cx="1810786" cy="625410"/>
            <a:chOff x="5738102" y="2558939"/>
            <a:chExt cx="1694499" cy="625410"/>
          </a:xfrm>
        </p:grpSpPr>
        <p:cxnSp>
          <p:nvCxnSpPr>
            <p:cNvPr id="26" name="Straight Arrow Connector 8">
              <a:extLst>
                <a:ext uri="{FF2B5EF4-FFF2-40B4-BE49-F238E27FC236}">
                  <a16:creationId xmlns:a16="http://schemas.microsoft.com/office/drawing/2014/main" id="{334452D3-E4D1-43B9-9BEB-12756D77D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7819" y="2558939"/>
              <a:ext cx="624782" cy="46016"/>
            </a:xfrm>
            <a:prstGeom prst="straightConnector1">
              <a:avLst/>
            </a:prstGeom>
            <a:ln w="12700">
              <a:solidFill>
                <a:srgbClr val="1D48D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F60AE0-CEFB-45D6-9CF1-952124E93CCA}"/>
                </a:ext>
              </a:extLst>
            </p:cNvPr>
            <p:cNvSpPr txBox="1"/>
            <p:nvPr/>
          </p:nvSpPr>
          <p:spPr>
            <a:xfrm>
              <a:off x="5738102" y="2661129"/>
              <a:ext cx="11674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sz="1400" dirty="0"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As the cutoff</a:t>
              </a:r>
            </a:p>
            <a:p>
              <a:pPr algn="ctr"/>
              <a:r>
                <a:rPr lang="en-US" sz="1400" dirty="0">
                  <a:solidFill>
                    <a:srgbClr val="00B05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decreases </a:t>
              </a:r>
            </a:p>
          </p:txBody>
        </p:sp>
      </p:grpSp>
      <p:graphicFrame>
        <p:nvGraphicFramePr>
          <p:cNvPr id="28" name="Table 1">
            <a:extLst>
              <a:ext uri="{FF2B5EF4-FFF2-40B4-BE49-F238E27FC236}">
                <a16:creationId xmlns:a16="http://schemas.microsoft.com/office/drawing/2014/main" id="{18A15000-2627-4D15-B8F8-56535D6AA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996042"/>
              </p:ext>
            </p:extLst>
          </p:nvPr>
        </p:nvGraphicFramePr>
        <p:xfrm>
          <a:off x="6383118" y="2600325"/>
          <a:ext cx="2960908" cy="30125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4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6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4731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As the cutoff </a:t>
                      </a:r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00B050"/>
                              </a:gs>
                              <a:gs pos="100000">
                                <a:srgbClr val="00B05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decreases</a:t>
                      </a:r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 (closer to 0)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4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5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Performance metric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rgbClr val="FF0000"/>
                              </a:gs>
                              <a:gs pos="100000">
                                <a:srgbClr val="FF000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Increase</a:t>
                      </a:r>
                      <a:r>
                        <a:rPr lang="en-US" sz="1300" b="0" kern="1200" dirty="0">
                          <a:gradFill>
                            <a:gsLst>
                              <a:gs pos="0">
                                <a:srgbClr val="193EB0"/>
                              </a:gs>
                              <a:gs pos="100000">
                                <a:srgbClr val="193EB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/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rgbClr val="193EB0"/>
                              </a:gs>
                              <a:gs pos="100000">
                                <a:srgbClr val="193EB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Decrease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5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True Positive Rate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Sensitivity)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rgbClr val="FF0000"/>
                              </a:gs>
                              <a:gs pos="100000">
                                <a:srgbClr val="FF000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</a:t>
                      </a:r>
                      <a:endParaRPr lang="en-US" altLang="ko-KR" sz="1300" b="0" kern="1200" dirty="0">
                        <a:gradFill>
                          <a:gsLst>
                            <a:gs pos="0">
                              <a:srgbClr val="FF0000"/>
                            </a:gs>
                            <a:gs pos="100000">
                              <a:srgbClr val="FF0000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5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Specificity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rgbClr val="193EB0"/>
                              </a:gs>
                              <a:gs pos="100000">
                                <a:srgbClr val="193EB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</a:t>
                      </a:r>
                      <a:endParaRPr lang="en-US" altLang="ko-KR" sz="1300" b="0" kern="1200" dirty="0">
                        <a:gradFill>
                          <a:gsLst>
                            <a:gs pos="0">
                              <a:srgbClr val="193EB0"/>
                            </a:gs>
                            <a:gs pos="100000">
                              <a:srgbClr val="193EB0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5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False Positive Rate</a:t>
                      </a:r>
                      <a:endParaRPr 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(1-Specificity)</a:t>
                      </a:r>
                      <a:endParaRPr lang="en-US" altLang="ko-KR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rgbClr val="FF0000"/>
                              </a:gs>
                              <a:gs pos="100000">
                                <a:srgbClr val="FF000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</a:t>
                      </a:r>
                      <a:endParaRPr lang="en-US" altLang="ko-KR" sz="1300" b="0" kern="1200" dirty="0">
                        <a:gradFill>
                          <a:gsLst>
                            <a:gs pos="0">
                              <a:srgbClr val="FF0000"/>
                            </a:gs>
                            <a:gs pos="100000">
                              <a:srgbClr val="FF0000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57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Precision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>
                          <a:gradFill>
                            <a:gsLst>
                              <a:gs pos="0">
                                <a:srgbClr val="193EB0"/>
                              </a:gs>
                              <a:gs pos="100000">
                                <a:srgbClr val="193EB0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</a:t>
                      </a:r>
                      <a:endParaRPr lang="en-US" altLang="ko-KR" sz="1300" b="0" kern="1200">
                        <a:gradFill>
                          <a:gsLst>
                            <a:gs pos="0">
                              <a:srgbClr val="193EB0"/>
                            </a:gs>
                            <a:gs pos="100000">
                              <a:srgbClr val="193EB0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1" hangingPunct="1"/>
                      <a:endParaRPr lang="en-US" sz="1300" b="0" kern="1200" dirty="0">
                        <a:gradFill>
                          <a:gsLst>
                            <a:gs pos="0">
                              <a:srgbClr val="193EB0"/>
                            </a:gs>
                            <a:gs pos="100000">
                              <a:srgbClr val="193EB0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D7FF35-8435-476B-8997-96CFFAE9C883}"/>
              </a:ext>
            </a:extLst>
          </p:cNvPr>
          <p:cNvSpPr/>
          <p:nvPr/>
        </p:nvSpPr>
        <p:spPr>
          <a:xfrm>
            <a:off x="711200" y="5732587"/>
            <a:ext cx="8632825" cy="41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 latinLnBrk="1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ROC curve is a parametric plot with respect to the </a:t>
            </a:r>
            <a:r>
              <a:rPr lang="en-US" altLang="ko-KR" sz="13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cutoff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probability.</a:t>
            </a:r>
          </a:p>
        </p:txBody>
      </p:sp>
    </p:spTree>
    <p:extLst>
      <p:ext uri="{BB962C8B-B14F-4D97-AF65-F5344CB8AC3E}">
        <p14:creationId xmlns:p14="http://schemas.microsoft.com/office/powerpoint/2010/main" val="3320392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B295EA-E778-485D-9D55-D6D3B029AAE1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71E130-4202-4407-909F-627646AD5A05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(12/14)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228B52-C5D2-4D6E-8C27-6E76173E09D0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F05DC24-1E69-4D93-9377-829785C754E2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43BB153-4B1E-41E7-A2B4-B4BD3905F3BD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ROC curve: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E2B22D8-BEED-4499-A5FB-09F46B85B5F8}"/>
              </a:ext>
            </a:extLst>
          </p:cNvPr>
          <p:cNvSpPr/>
          <p:nvPr/>
        </p:nvSpPr>
        <p:spPr>
          <a:xfrm>
            <a:off x="711200" y="5334281"/>
            <a:ext cx="8632825" cy="818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 latinLnBrk="1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AUC stands for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A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rea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nder the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C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urve.</a:t>
            </a:r>
          </a:p>
          <a:p>
            <a:pPr marL="182563" indent="-182563" defTabSz="914400" latinLnBrk="1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AUC closer to 1 means good overall performance. </a:t>
            </a:r>
          </a:p>
        </p:txBody>
      </p:sp>
      <p:pic>
        <p:nvPicPr>
          <p:cNvPr id="22" name="Picture 1">
            <a:extLst>
              <a:ext uri="{FF2B5EF4-FFF2-40B4-BE49-F238E27FC236}">
                <a16:creationId xmlns:a16="http://schemas.microsoft.com/office/drawing/2014/main" id="{0DDE3486-C650-4F3C-8BFA-7CC376B74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69" y="2559606"/>
            <a:ext cx="4151087" cy="28588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F985A0B-CB53-4A5E-BAAD-D3E4CC45C555}"/>
              </a:ext>
            </a:extLst>
          </p:cNvPr>
          <p:cNvGrpSpPr/>
          <p:nvPr/>
        </p:nvGrpSpPr>
        <p:grpSpPr>
          <a:xfrm>
            <a:off x="3278577" y="2725153"/>
            <a:ext cx="3551944" cy="2372025"/>
            <a:chOff x="3278577" y="2725153"/>
            <a:chExt cx="3551944" cy="2372025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A9746A9-C3C3-4628-A5CB-8D5B0B0DB33E}"/>
                </a:ext>
              </a:extLst>
            </p:cNvPr>
            <p:cNvSpPr/>
            <p:nvPr/>
          </p:nvSpPr>
          <p:spPr>
            <a:xfrm>
              <a:off x="3278577" y="2725153"/>
              <a:ext cx="3551944" cy="2372025"/>
            </a:xfrm>
            <a:prstGeom prst="triangle">
              <a:avLst>
                <a:gd name="adj" fmla="val 100000"/>
              </a:avLst>
            </a:prstGeom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DEA197F-E45E-4615-904E-B185A886061B}"/>
                </a:ext>
              </a:extLst>
            </p:cNvPr>
            <p:cNvSpPr/>
            <p:nvPr/>
          </p:nvSpPr>
          <p:spPr>
            <a:xfrm>
              <a:off x="3290711" y="2748844"/>
              <a:ext cx="3510845" cy="2348089"/>
            </a:xfrm>
            <a:custGeom>
              <a:avLst/>
              <a:gdLst>
                <a:gd name="connsiteX0" fmla="*/ 0 w 3510845"/>
                <a:gd name="connsiteY0" fmla="*/ 2348089 h 2348089"/>
                <a:gd name="connsiteX1" fmla="*/ 942622 w 3510845"/>
                <a:gd name="connsiteY1" fmla="*/ 383823 h 2348089"/>
                <a:gd name="connsiteX2" fmla="*/ 3510845 w 3510845"/>
                <a:gd name="connsiteY2" fmla="*/ 0 h 2348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0845" h="2348089">
                  <a:moveTo>
                    <a:pt x="0" y="2348089"/>
                  </a:moveTo>
                  <a:cubicBezTo>
                    <a:pt x="178740" y="1561630"/>
                    <a:pt x="357481" y="775171"/>
                    <a:pt x="942622" y="383823"/>
                  </a:cubicBezTo>
                  <a:cubicBezTo>
                    <a:pt x="1527763" y="-7525"/>
                    <a:pt x="2900304" y="1881"/>
                    <a:pt x="3510845" y="0"/>
                  </a:cubicBezTo>
                </a:path>
              </a:pathLst>
            </a:custGeom>
            <a:pattFill prst="dkDn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3195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B59BC9-BB50-49FB-B842-129BF99BF081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FCEB18-2D79-4279-9412-7D30D292E253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(13/14)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D635C3-E030-441A-8545-310C284738B4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F9890F5-742E-4DB6-9B83-8335612155BC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65117D4-03B7-4C65-8547-4B503DD02FAD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Interpretation using Bayes’ theorem: 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A67133-879F-4561-8AA5-D86251EBDB75}"/>
              </a:ext>
            </a:extLst>
          </p:cNvPr>
          <p:cNvSpPr/>
          <p:nvPr/>
        </p:nvSpPr>
        <p:spPr>
          <a:xfrm>
            <a:off x="897890" y="2447925"/>
            <a:ext cx="8632825" cy="3681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Ex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 There are 100 observations out of which in 6 cases the actual response is 1. </a:t>
            </a:r>
          </a:p>
          <a:p>
            <a:pPr marL="363538" indent="-58738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In the rest of 94 cases, the actual response is 0. It is known that for a given logistic regression</a:t>
            </a:r>
          </a:p>
          <a:p>
            <a:pPr marL="363538" indent="-58738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model, the sensitivity = 0.92 and the specificity = 0.90. </a:t>
            </a:r>
          </a:p>
          <a:p>
            <a:pPr marL="363538" indent="-58738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For a new observation (only explanatory variables), this model predicts 1 as the response.</a:t>
            </a:r>
          </a:p>
          <a:p>
            <a:pPr marL="363538" indent="-58738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What is the probability of this prediction being correct? </a:t>
            </a:r>
          </a:p>
          <a:p>
            <a:pPr marL="363538" indent="-58738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a)  We have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𝑃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(1) = 0.06,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𝑃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(0)=0.94 </a:t>
            </a:r>
          </a:p>
          <a:p>
            <a:pPr marL="536575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𝑃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𝑃𝑟𝑒𝑑𝑖𝑐𝑡𝑒𝑑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1|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𝐴𝑐𝑡𝑢𝑎𝑙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1) =0.92     </a:t>
            </a:r>
            <a:r>
              <a:rPr lang="en-US" altLang="ko-KR" sz="1400" dirty="0">
                <a:solidFill>
                  <a:srgbClr val="1D48D1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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“Sensitivity”</a:t>
            </a:r>
          </a:p>
          <a:p>
            <a:pPr marL="536575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𝑃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𝑃𝑟𝑒𝑑𝑖𝑐𝑡𝑒𝑑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0│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𝐴𝑐𝑡𝑢𝑎𝑙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0)=0.90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</a:t>
            </a:r>
            <a:r>
              <a:rPr lang="en-US" altLang="ko-KR" sz="1400" dirty="0">
                <a:solidFill>
                  <a:srgbClr val="1D48D1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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“Specificity” </a:t>
            </a:r>
          </a:p>
          <a:p>
            <a:pPr marL="536575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We can also derive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𝑃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𝑃𝑟𝑒𝑑𝑖𝑐𝑡𝑒𝑑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1│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𝐴𝑐𝑡𝑢𝑎𝑙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0)=1−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𝑃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𝑃𝑟𝑒𝑑𝑖𝑐𝑡𝑒𝑑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0│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𝐴𝑐𝑡𝑢𝑎𝑙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0)=0.1</a:t>
            </a:r>
          </a:p>
        </p:txBody>
      </p:sp>
    </p:spTree>
    <p:extLst>
      <p:ext uri="{BB962C8B-B14F-4D97-AF65-F5344CB8AC3E}">
        <p14:creationId xmlns:p14="http://schemas.microsoft.com/office/powerpoint/2010/main" val="309961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7CD464A-C85F-4225-92C2-ED96BFEF94BB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E8734C-203D-45B2-B355-A749ED195FEB}"/>
              </a:ext>
            </a:extLst>
          </p:cNvPr>
          <p:cNvSpPr/>
          <p:nvPr/>
        </p:nvSpPr>
        <p:spPr>
          <a:xfrm>
            <a:off x="546895" y="1523719"/>
            <a:ext cx="8797130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Performance Metrics (14/14)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50BDCC-2FCA-40EE-BDC5-948EED7B3998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91E6D8-0625-463E-91AB-B19FB91ADDEE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5395B8C-0E66-4B0C-B0F5-D0DAD9777B40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Interpretation using Bayes’ theorem: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EF7000A-67AE-4467-BB5B-DE1477461349}"/>
                  </a:ext>
                </a:extLst>
              </p:cNvPr>
              <p:cNvSpPr/>
              <p:nvPr/>
            </p:nvSpPr>
            <p:spPr>
              <a:xfrm>
                <a:off x="897890" y="2447925"/>
                <a:ext cx="8632825" cy="35884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cs typeface="Tahoma" panose="020B0604030504040204" pitchFamily="34" charset="0"/>
                  </a:rPr>
                  <a:t>Ex</a:t>
                </a: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There are 100 observations out of which in 6 cases the actual response is 1. </a:t>
                </a:r>
              </a:p>
              <a:p>
                <a:pPr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   In the rest of 94 cases, the actual response is 0. It is known that for a given logistic regression</a:t>
                </a:r>
              </a:p>
              <a:p>
                <a:pPr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   model, the sensitivity = 0.92 and the specificity = 0.90. </a:t>
                </a:r>
              </a:p>
              <a:p>
                <a:pPr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   For a new observation (only explanatory variables), this model predicts 1 as the response.</a:t>
                </a:r>
              </a:p>
              <a:p>
                <a:pPr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   What is the probability of this prediction being correct?</a:t>
                </a:r>
              </a:p>
              <a:p>
                <a:pPr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sym typeface="Symbol" panose="05050102010706020507" pitchFamily="18" charset="2"/>
                  </a:rPr>
                  <a:t>        b)  The answer we are seeking is given by:</a:t>
                </a:r>
              </a:p>
              <a:p>
                <a:pPr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𝐴𝑐𝑡𝑢𝑎𝑙</m:t>
                      </m:r>
                      <m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𝑃𝑟𝑒𝑑𝑖𝑐𝑡𝑒𝑑</m:t>
                      </m:r>
                      <m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3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𝑃𝑟𝑒𝑑𝑖𝑐𝑡𝑒𝑑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𝐴𝑐𝑡𝑢𝑎𝑙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3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3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𝑃𝑟𝑒𝑑𝑖𝑐𝑡𝑒𝑑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𝐴𝑐𝑡𝑢𝑎𝑙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3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3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𝑃𝑟𝑒𝑑𝑖𝑐𝑡𝑒𝑑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𝐴𝑐𝑡𝑢𝑎𝑙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ko-KR" sz="13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defTabSz="914400" latinLnBrk="1"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ko-KR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92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06</m:t>
                        </m:r>
                      </m:num>
                      <m:den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92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06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94</m:t>
                        </m:r>
                      </m:den>
                    </m:f>
                    <m:r>
                      <a:rPr lang="en-US" altLang="ko-KR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altLang="ko-KR" sz="1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1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3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37</m:t>
                    </m:r>
                  </m:oMath>
                </a14:m>
                <a:r>
                  <a:rPr lang="ko-KR" altLang="en-US" sz="1300" dirty="0">
                    <a:solidFill>
                      <a:srgbClr val="FF0000"/>
                    </a:solidFill>
                    <a:latin typeface="SamsungOne 700" panose="020B0803030303020204" pitchFamily="34" charset="0"/>
                  </a:rPr>
                  <a:t> </a:t>
                </a:r>
                <a:endPara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EF7000A-67AE-4467-BB5B-DE1477461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0" y="2447925"/>
                <a:ext cx="8632825" cy="35884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07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BE8C5A9-5D4F-4A84-A91D-F647720C887B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Performance Metrics.</a:t>
            </a:r>
          </a:p>
        </p:txBody>
      </p:sp>
      <p:grpSp>
        <p:nvGrpSpPr>
          <p:cNvPr id="12" name="그룹 12">
            <a:extLst>
              <a:ext uri="{FF2B5EF4-FFF2-40B4-BE49-F238E27FC236}">
                <a16:creationId xmlns:a16="http://schemas.microsoft.com/office/drawing/2014/main" id="{984E3963-0DA0-4DB3-9980-69880D3C331C}"/>
              </a:ext>
            </a:extLst>
          </p:cNvPr>
          <p:cNvGrpSpPr/>
          <p:nvPr/>
        </p:nvGrpSpPr>
        <p:grpSpPr>
          <a:xfrm>
            <a:off x="349102" y="1528482"/>
            <a:ext cx="9259718" cy="4680231"/>
            <a:chOff x="349102" y="1523719"/>
            <a:chExt cx="9259718" cy="4680231"/>
          </a:xfrm>
        </p:grpSpPr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D9616615-3C1B-4207-A246-B69FC0401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t="17743" r="5537" b="41581"/>
            <a:stretch/>
          </p:blipFill>
          <p:spPr>
            <a:xfrm>
              <a:off x="349102" y="1968501"/>
              <a:ext cx="9259718" cy="42354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그룹 16">
              <a:extLst>
                <a:ext uri="{FF2B5EF4-FFF2-40B4-BE49-F238E27FC236}">
                  <a16:creationId xmlns:a16="http://schemas.microsoft.com/office/drawing/2014/main" id="{0A0A80FE-A2A0-48AA-B6A8-B914821C9592}"/>
                </a:ext>
              </a:extLst>
            </p:cNvPr>
            <p:cNvGrpSpPr/>
            <p:nvPr/>
          </p:nvGrpSpPr>
          <p:grpSpPr>
            <a:xfrm>
              <a:off x="1749423" y="3934249"/>
              <a:ext cx="6403977" cy="584200"/>
              <a:chOff x="4778069" y="4391025"/>
              <a:chExt cx="2349160" cy="431802"/>
            </a:xfrm>
          </p:grpSpPr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5A6BD2DA-5732-43C0-B1D9-A2CBC2B5864B}"/>
                  </a:ext>
                </a:extLst>
              </p:cNvPr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" name="직사각형 133">
                <a:extLst>
                  <a:ext uri="{FF2B5EF4-FFF2-40B4-BE49-F238E27FC236}">
                    <a16:creationId xmlns:a16="http://schemas.microsoft.com/office/drawing/2014/main" id="{9B4675B7-35B1-4D84-B8FF-CBD9E47F5012}"/>
                  </a:ext>
                </a:extLst>
              </p:cNvPr>
              <p:cNvSpPr/>
              <p:nvPr/>
            </p:nvSpPr>
            <p:spPr>
              <a:xfrm>
                <a:off x="4852511" y="4493182"/>
                <a:ext cx="2200275" cy="2274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cs typeface="Samsung Sharp Sans" pitchFamily="2" charset="0"/>
                  </a:rPr>
                  <a:t>Follow practice steps on 'ex_0501.ipynb’ file.</a:t>
                </a:r>
                <a:endParaRPr lang="ko-KR" altLang="en-US" sz="20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 Sharp Sans" pitchFamily="2" charset="0"/>
                  <a:cs typeface="Samsung Sharp Sans" pitchFamily="2" charset="0"/>
                </a:endParaRPr>
              </a:p>
            </p:txBody>
          </p:sp>
        </p:grpSp>
        <p:sp>
          <p:nvSpPr>
            <p:cNvPr id="17" name="직사각형 17">
              <a:extLst>
                <a:ext uri="{FF2B5EF4-FFF2-40B4-BE49-F238E27FC236}">
                  <a16:creationId xmlns:a16="http://schemas.microsoft.com/office/drawing/2014/main" id="{406A4D9C-8FAA-4D91-A6F2-2E170D314AFD}"/>
                </a:ext>
              </a:extLst>
            </p:cNvPr>
            <p:cNvSpPr/>
            <p:nvPr/>
          </p:nvSpPr>
          <p:spPr>
            <a:xfrm>
              <a:off x="546895" y="1523719"/>
              <a:ext cx="8797130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Coding Exercise #0501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2906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F2C2AE5D-8A60-45FA-8DB1-9989D7BC0FD6}"/>
              </a:ext>
            </a:extLst>
          </p:cNvPr>
          <p:cNvGrpSpPr/>
          <p:nvPr/>
        </p:nvGrpSpPr>
        <p:grpSpPr>
          <a:xfrm>
            <a:off x="558799" y="525055"/>
            <a:ext cx="5519420" cy="834793"/>
            <a:chOff x="558799" y="525055"/>
            <a:chExt cx="5519420" cy="834793"/>
          </a:xfrm>
        </p:grpSpPr>
        <p:sp>
          <p:nvSpPr>
            <p:cNvPr id="7" name="직사각형 133">
              <a:extLst>
                <a:ext uri="{FF2B5EF4-FFF2-40B4-BE49-F238E27FC236}">
                  <a16:creationId xmlns:a16="http://schemas.microsoft.com/office/drawing/2014/main" id="{690E034B-BCA0-4D4D-B40E-A224CA120474}"/>
                </a:ext>
              </a:extLst>
            </p:cNvPr>
            <p:cNvSpPr/>
            <p:nvPr/>
          </p:nvSpPr>
          <p:spPr>
            <a:xfrm>
              <a:off x="558799" y="928961"/>
              <a:ext cx="5519420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Machine Learning - Part II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AC0FAE13-014B-4794-B787-F501E2B95DED}"/>
                </a:ext>
              </a:extLst>
            </p:cNvPr>
            <p:cNvSpPr/>
            <p:nvPr/>
          </p:nvSpPr>
          <p:spPr>
            <a:xfrm>
              <a:off x="558800" y="525055"/>
              <a:ext cx="1075615" cy="246221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Chapter 6.</a:t>
              </a:r>
              <a:endParaRPr lang="ko-KR" altLang="en-US" sz="1600" dirty="0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73D02D8A-DE0E-4172-B52E-B22AFC9FF42F}"/>
              </a:ext>
            </a:extLst>
          </p:cNvPr>
          <p:cNvGrpSpPr/>
          <p:nvPr/>
        </p:nvGrpSpPr>
        <p:grpSpPr>
          <a:xfrm>
            <a:off x="571500" y="2336175"/>
            <a:ext cx="5702300" cy="1750461"/>
            <a:chOff x="4181256" y="3224809"/>
            <a:chExt cx="5702300" cy="175046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0CBA521-00D3-441F-A752-C1FDB499F5AC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4. Classification Prediction (Basic)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AEBD2AC-4CD8-4147-B431-25E13721F999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D56EBB-5EF8-4846-AA90-20DF52C1A5DC}"/>
                </a:ext>
              </a:extLst>
            </p:cNvPr>
            <p:cNvSpPr/>
            <p:nvPr/>
          </p:nvSpPr>
          <p:spPr>
            <a:xfrm>
              <a:off x="5160752" y="3641572"/>
              <a:ext cx="4456104" cy="133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4.1. Logistic Regression Basics.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4.2. Logistic Regression Performance Metrics.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4.3. Naïve Bayes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4.4. KNN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4.5. SVM Algorithm.</a:t>
              </a:r>
            </a:p>
          </p:txBody>
        </p:sp>
      </p:grpSp>
      <p:grpSp>
        <p:nvGrpSpPr>
          <p:cNvPr id="14" name="Group 1">
            <a:extLst>
              <a:ext uri="{FF2B5EF4-FFF2-40B4-BE49-F238E27FC236}">
                <a16:creationId xmlns:a16="http://schemas.microsoft.com/office/drawing/2014/main" id="{35B8F81F-CA7F-4280-A68A-CB7E543FFE65}"/>
              </a:ext>
            </a:extLst>
          </p:cNvPr>
          <p:cNvGrpSpPr/>
          <p:nvPr/>
        </p:nvGrpSpPr>
        <p:grpSpPr>
          <a:xfrm>
            <a:off x="571500" y="4319854"/>
            <a:ext cx="5702300" cy="911770"/>
            <a:chOff x="4181256" y="3224809"/>
            <a:chExt cx="5702300" cy="9117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93D147-05B1-4FE4-B01D-483219ADE9F6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UNIT 5. Classification Prediction (Advanced)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271888C-33E4-4C6F-A96E-BECEE52D7EBB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77E424-9FC8-45F7-8120-9D35A9014B35}"/>
                </a:ext>
              </a:extLst>
            </p:cNvPr>
            <p:cNvSpPr/>
            <p:nvPr/>
          </p:nvSpPr>
          <p:spPr>
            <a:xfrm>
              <a:off x="5160752" y="3641572"/>
              <a:ext cx="4456104" cy="4950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5.1. Tree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5.2. Ensemble Algorithms.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227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76EC87-E345-4244-8D3D-E73B78B2B555}"/>
              </a:ext>
            </a:extLst>
          </p:cNvPr>
          <p:cNvGrpSpPr/>
          <p:nvPr/>
        </p:nvGrpSpPr>
        <p:grpSpPr>
          <a:xfrm>
            <a:off x="-1" y="1645104"/>
            <a:ext cx="9902825" cy="5212897"/>
            <a:chOff x="-1" y="1209675"/>
            <a:chExt cx="9902825" cy="52128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B4DB16-8744-4AE4-ACE6-971B8BAC2C60}"/>
                </a:ext>
              </a:extLst>
            </p:cNvPr>
            <p:cNvSpPr/>
            <p:nvPr/>
          </p:nvSpPr>
          <p:spPr>
            <a:xfrm>
              <a:off x="-1" y="1209676"/>
              <a:ext cx="9902825" cy="5212896"/>
            </a:xfrm>
            <a:prstGeom prst="rect">
              <a:avLst/>
            </a:prstGeom>
            <a:solidFill>
              <a:srgbClr val="ECE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8639440-65C4-449D-9F1F-4A208E42ED22}"/>
                </a:ext>
              </a:extLst>
            </p:cNvPr>
            <p:cNvCxnSpPr/>
            <p:nvPr/>
          </p:nvCxnSpPr>
          <p:spPr>
            <a:xfrm>
              <a:off x="-1" y="1209675"/>
              <a:ext cx="9902825" cy="0"/>
            </a:xfrm>
            <a:prstGeom prst="line">
              <a:avLst/>
            </a:prstGeom>
            <a:ln>
              <a:solidFill>
                <a:srgbClr val="193E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232447-136E-4A8E-B28F-DEE1E6833B24}"/>
              </a:ext>
            </a:extLst>
          </p:cNvPr>
          <p:cNvGrpSpPr/>
          <p:nvPr/>
        </p:nvGrpSpPr>
        <p:grpSpPr>
          <a:xfrm>
            <a:off x="558800" y="1956254"/>
            <a:ext cx="8785225" cy="969881"/>
            <a:chOff x="558800" y="1842598"/>
            <a:chExt cx="8785225" cy="96988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C5311B3-A2B2-4E87-8349-271BC3A6BE17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18A7ECE-9224-4600-BCB4-F96C99719B93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5F5AEB5-93DE-46BB-8675-8B4FAD6EEEF7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What this unit is about: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FFCA6B5-1C08-49AE-AF01-F6045C8BFF5B}"/>
                </a:ext>
              </a:extLst>
            </p:cNvPr>
            <p:cNvSpPr/>
            <p:nvPr/>
          </p:nvSpPr>
          <p:spPr>
            <a:xfrm>
              <a:off x="711200" y="2164371"/>
              <a:ext cx="8632825" cy="648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This unit introduces to the logistic regression and performance metrics.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This unit introduces to several classification algorithms. </a:t>
              </a:r>
            </a:p>
          </p:txBody>
        </p:sp>
      </p:grpSp>
      <p:sp>
        <p:nvSpPr>
          <p:cNvPr id="22" name="직사각형 133">
            <a:extLst>
              <a:ext uri="{FF2B5EF4-FFF2-40B4-BE49-F238E27FC236}">
                <a16:creationId xmlns:a16="http://schemas.microsoft.com/office/drawing/2014/main" id="{2FB0597F-EE11-4DB3-8009-53639E6B0264}"/>
              </a:ext>
            </a:extLst>
          </p:cNvPr>
          <p:cNvSpPr/>
          <p:nvPr/>
        </p:nvSpPr>
        <p:spPr>
          <a:xfrm>
            <a:off x="558800" y="512763"/>
            <a:ext cx="878522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rgbClr val="193EB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Unit 4.</a:t>
            </a:r>
          </a:p>
          <a:p>
            <a:r>
              <a:rPr lang="en-US" altLang="ko-KR" sz="2800" dirty="0">
                <a:solidFill>
                  <a:srgbClr val="193EB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Classification Prediction (Basic)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ECC8828-4A47-4EFD-8ABF-05FA19B87A3A}"/>
              </a:ext>
            </a:extLst>
          </p:cNvPr>
          <p:cNvGrpSpPr/>
          <p:nvPr/>
        </p:nvGrpSpPr>
        <p:grpSpPr>
          <a:xfrm>
            <a:off x="558800" y="3209768"/>
            <a:ext cx="8785225" cy="969881"/>
            <a:chOff x="558800" y="1842598"/>
            <a:chExt cx="8785225" cy="96988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3E3AC44-1596-4C57-8363-327BA72C301C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357E5F3-F3E6-4791-AF0A-3466FBF4A296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4417E93C-7BB9-4D7B-92BB-33B7115DFDAE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Expected outcome:</a:t>
                </a:r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2B2F539-ED2A-44A4-95CD-25C2E78EC075}"/>
                </a:ext>
              </a:extLst>
            </p:cNvPr>
            <p:cNvSpPr/>
            <p:nvPr/>
          </p:nvSpPr>
          <p:spPr>
            <a:xfrm>
              <a:off x="711200" y="2164371"/>
              <a:ext cx="8632825" cy="648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Ability to utilize the </a:t>
              </a:r>
              <a:r>
                <a:rPr lang="en-US" altLang="ko-KR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Scikit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-Learn library for classification.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Ability to implement the gradient descent algorithm.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E03E7CE-FB4A-4F69-88F6-4941A7C60337}"/>
              </a:ext>
            </a:extLst>
          </p:cNvPr>
          <p:cNvGrpSpPr/>
          <p:nvPr/>
        </p:nvGrpSpPr>
        <p:grpSpPr>
          <a:xfrm>
            <a:off x="558800" y="4463282"/>
            <a:ext cx="8785225" cy="969881"/>
            <a:chOff x="558800" y="1842598"/>
            <a:chExt cx="8785225" cy="96988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4CF13F3-2681-471A-A1E2-2CAA9761C4C7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0280FF4-E284-47CF-963A-297832B2D530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A47462F-7901-4AFD-A66E-E6D58B9B6040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How to check your progress:</a:t>
                </a:r>
              </a:p>
            </p:txBody>
          </p:sp>
        </p:grp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B215421-1105-4F54-96F0-53F7AA7A1D19}"/>
                </a:ext>
              </a:extLst>
            </p:cNvPr>
            <p:cNvSpPr/>
            <p:nvPr/>
          </p:nvSpPr>
          <p:spPr>
            <a:xfrm>
              <a:off x="711200" y="2164371"/>
              <a:ext cx="8632825" cy="648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Coding Exercises.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Quiz.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486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F63488-31E8-4ED0-8C77-9827702CC10D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4.3.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Naïve Bayes Algorithm.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990C8A-EF77-4A6D-877E-A04376888DA0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Naïve Bayes Algorithm (1/3)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33B670A-38D4-4503-8C81-AE67967C7DC7}"/>
              </a:ext>
            </a:extLst>
          </p:cNvPr>
          <p:cNvGrpSpPr/>
          <p:nvPr/>
        </p:nvGrpSpPr>
        <p:grpSpPr>
          <a:xfrm>
            <a:off x="558800" y="2232686"/>
            <a:ext cx="8785225" cy="670730"/>
            <a:chOff x="558800" y="2232686"/>
            <a:chExt cx="8785225" cy="67073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0AE2778-B82F-42F5-8D45-5CECE75AC406}"/>
                </a:ext>
              </a:extLst>
            </p:cNvPr>
            <p:cNvGrpSpPr/>
            <p:nvPr/>
          </p:nvGrpSpPr>
          <p:grpSpPr>
            <a:xfrm>
              <a:off x="558800" y="2232686"/>
              <a:ext cx="8785225" cy="215444"/>
              <a:chOff x="1027113" y="2045625"/>
              <a:chExt cx="8785225" cy="21544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09AD3B-7EEB-4AB9-A84A-FB4B05D8BA1F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5488FA7-ECA6-4396-8B2A-D8F572600D1F}"/>
                  </a:ext>
                </a:extLst>
              </p:cNvPr>
              <p:cNvSpPr/>
              <p:nvPr/>
            </p:nvSpPr>
            <p:spPr>
              <a:xfrm>
                <a:off x="1179514" y="2045625"/>
                <a:ext cx="8632824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About Naïve Bayes algorithm:</a:t>
                </a: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213300-7196-4765-BACA-6E80AD2B4DDB}"/>
                </a:ext>
              </a:extLst>
            </p:cNvPr>
            <p:cNvSpPr/>
            <p:nvPr/>
          </p:nvSpPr>
          <p:spPr>
            <a:xfrm>
              <a:off x="711200" y="2557955"/>
              <a:ext cx="8632825" cy="3454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It is a straightforward application of the Bayes’ theorem.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7D3ECD-4527-4CAD-A6B6-2DE5FCE283A2}"/>
              </a:ext>
            </a:extLst>
          </p:cNvPr>
          <p:cNvGrpSpPr/>
          <p:nvPr/>
        </p:nvGrpSpPr>
        <p:grpSpPr>
          <a:xfrm>
            <a:off x="558800" y="3085739"/>
            <a:ext cx="8785225" cy="1276024"/>
            <a:chOff x="558800" y="3083586"/>
            <a:chExt cx="8785225" cy="127602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864C44C-1B20-44B0-98C3-6215F2FE0B0E}"/>
                </a:ext>
              </a:extLst>
            </p:cNvPr>
            <p:cNvGrpSpPr/>
            <p:nvPr/>
          </p:nvGrpSpPr>
          <p:grpSpPr>
            <a:xfrm>
              <a:off x="558800" y="3083586"/>
              <a:ext cx="8785225" cy="215444"/>
              <a:chOff x="1027113" y="2045625"/>
              <a:chExt cx="8785225" cy="21544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7036CEA-EAF3-4080-A81E-E727394FCA99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E64E421-E9CE-48B5-A2E0-79547ACB3F94}"/>
                  </a:ext>
                </a:extLst>
              </p:cNvPr>
              <p:cNvSpPr/>
              <p:nvPr/>
            </p:nvSpPr>
            <p:spPr>
              <a:xfrm>
                <a:off x="1179514" y="2045625"/>
                <a:ext cx="8632824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Pros:</a:t>
                </a: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B4029EC-9A1B-4C71-A13D-7BBAC3AF01EC}"/>
                </a:ext>
              </a:extLst>
            </p:cNvPr>
            <p:cNvSpPr/>
            <p:nvPr/>
          </p:nvSpPr>
          <p:spPr>
            <a:xfrm>
              <a:off x="711200" y="3408855"/>
              <a:ext cx="8632825" cy="950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Intuitive and simple.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Not that sensitive to the noise and outliers.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Fast.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54458B-3729-417E-8406-EDDD506C2005}"/>
              </a:ext>
            </a:extLst>
          </p:cNvPr>
          <p:cNvGrpSpPr/>
          <p:nvPr/>
        </p:nvGrpSpPr>
        <p:grpSpPr>
          <a:xfrm>
            <a:off x="558800" y="4544086"/>
            <a:ext cx="8785225" cy="973377"/>
            <a:chOff x="558800" y="4544086"/>
            <a:chExt cx="8785225" cy="97337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BC0ED06-F6E5-4456-BDD1-419E635AA5CE}"/>
                </a:ext>
              </a:extLst>
            </p:cNvPr>
            <p:cNvGrpSpPr/>
            <p:nvPr/>
          </p:nvGrpSpPr>
          <p:grpSpPr>
            <a:xfrm>
              <a:off x="558800" y="4544086"/>
              <a:ext cx="8785225" cy="215444"/>
              <a:chOff x="1027113" y="2045625"/>
              <a:chExt cx="8785225" cy="21544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A9206D7-0D87-4EA7-8EE4-09832958D3E4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FC55588-34E5-451E-AE07-6B6424826253}"/>
                  </a:ext>
                </a:extLst>
              </p:cNvPr>
              <p:cNvSpPr/>
              <p:nvPr/>
            </p:nvSpPr>
            <p:spPr>
              <a:xfrm>
                <a:off x="1179514" y="2045625"/>
                <a:ext cx="8632824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Cons:</a:t>
                </a: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C8B31C9-4C5A-4CCA-A811-11FFA1599377}"/>
                </a:ext>
              </a:extLst>
            </p:cNvPr>
            <p:cNvSpPr/>
            <p:nvPr/>
          </p:nvSpPr>
          <p:spPr>
            <a:xfrm>
              <a:off x="711200" y="4869355"/>
              <a:ext cx="8632825" cy="648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Assumes that the features are independent which may not be strictly true.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Not among the best performing algorithms.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434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9381563-8072-4A10-97BE-E7C7ED2E5465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4.3.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Naïve Bayes Algorithm.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D14A54-C04F-4E57-9E07-6A555E8DC28A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Naïve Bayes Algorithm (2/3)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FF170E-F586-4864-A975-78B05E6078E0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AC2BEEF-A2F0-430E-A76B-EB0BA55E6AE2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95F9971-3548-42B7-A61B-120DF2982822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About Naïve Bayes algorithm: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2134A5-042F-49ED-BB0B-A713F10DE8BE}"/>
              </a:ext>
            </a:extLst>
          </p:cNvPr>
          <p:cNvGrpSpPr/>
          <p:nvPr/>
        </p:nvGrpSpPr>
        <p:grpSpPr>
          <a:xfrm>
            <a:off x="711200" y="2557955"/>
            <a:ext cx="8632825" cy="870989"/>
            <a:chOff x="711200" y="2557955"/>
            <a:chExt cx="8632825" cy="87098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824B91-9E98-42C2-9D01-DE8B43A9C857}"/>
                </a:ext>
              </a:extLst>
            </p:cNvPr>
            <p:cNvSpPr/>
            <p:nvPr/>
          </p:nvSpPr>
          <p:spPr>
            <a:xfrm>
              <a:off x="711200" y="2557955"/>
              <a:ext cx="8632825" cy="3454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Bayes’ theorem: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137A509-3511-45BA-A2F2-12063D37F92D}"/>
                    </a:ext>
                  </a:extLst>
                </p:cNvPr>
                <p:cNvSpPr/>
                <p:nvPr/>
              </p:nvSpPr>
              <p:spPr>
                <a:xfrm>
                  <a:off x="2049463" y="2903416"/>
                  <a:ext cx="5803899" cy="52552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4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ko-KR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ko-KR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ko-KR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0137A509-3511-45BA-A2F2-12063D37F9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9463" y="2903416"/>
                  <a:ext cx="5803899" cy="5255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55AD28-70E0-48DC-90EC-36AEB7D34993}"/>
              </a:ext>
            </a:extLst>
          </p:cNvPr>
          <p:cNvGrpSpPr/>
          <p:nvPr/>
        </p:nvGrpSpPr>
        <p:grpSpPr>
          <a:xfrm>
            <a:off x="711200" y="3779779"/>
            <a:ext cx="8632825" cy="876440"/>
            <a:chOff x="711200" y="2557955"/>
            <a:chExt cx="8632825" cy="87644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62CCFE-ECA3-403D-B7B6-2F67A0CEDF9D}"/>
                </a:ext>
              </a:extLst>
            </p:cNvPr>
            <p:cNvSpPr/>
            <p:nvPr/>
          </p:nvSpPr>
          <p:spPr>
            <a:xfrm>
              <a:off x="711200" y="2557955"/>
              <a:ext cx="8632825" cy="3454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Now we take </a:t>
              </a: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𝐴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=</a:t>
              </a: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𝐶𝑙𝑎𝑠𝑠 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and </a:t>
              </a: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𝐵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=</a:t>
              </a: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𝐷𝑎𝑡𝑎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, then: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4AB713D-35F4-45FD-8580-83332EB8818C}"/>
                    </a:ext>
                  </a:extLst>
                </p:cNvPr>
                <p:cNvSpPr/>
                <p:nvPr/>
              </p:nvSpPr>
              <p:spPr>
                <a:xfrm>
                  <a:off x="2049463" y="2903416"/>
                  <a:ext cx="5803899" cy="5309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𝑝𝑜𝑠𝑡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𝐶𝑙𝑎𝑠𝑠</m:t>
                            </m:r>
                          </m:e>
                        </m:d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ko-KR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𝐶𝑙𝑎𝑠𝑠</m:t>
                            </m:r>
                          </m:e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𝐷</m:t>
                            </m:r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𝑎𝑡𝑎</m:t>
                            </m:r>
                          </m:e>
                        </m:d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ko-KR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ko-KR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𝑎𝑡𝑎</m:t>
                                </m:r>
                              </m:e>
                              <m:e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𝐶𝑙𝑎𝑠𝑠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ko-KR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𝑝𝑟𝑖𝑜𝑟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𝐶𝑙𝑎𝑠𝑠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𝑎𝑡𝑎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F4AB713D-35F4-45FD-8580-83332EB881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9463" y="2903416"/>
                  <a:ext cx="5803899" cy="53097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E2E5437-2CBF-4107-B336-6462B00E5BDE}"/>
              </a:ext>
            </a:extLst>
          </p:cNvPr>
          <p:cNvGrpSpPr/>
          <p:nvPr/>
        </p:nvGrpSpPr>
        <p:grpSpPr>
          <a:xfrm>
            <a:off x="711200" y="5007053"/>
            <a:ext cx="8632825" cy="654456"/>
            <a:chOff x="711200" y="2557955"/>
            <a:chExt cx="8632825" cy="65445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D2C9D6-E755-4F2E-A5F1-7FE65A387B29}"/>
                </a:ext>
              </a:extLst>
            </p:cNvPr>
            <p:cNvSpPr/>
            <p:nvPr/>
          </p:nvSpPr>
          <p:spPr>
            <a:xfrm>
              <a:off x="711200" y="2557955"/>
              <a:ext cx="8632825" cy="3454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We are more interested in comparing relative probabilities: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461EB2DC-7843-4B78-BB6C-5DC270793090}"/>
                    </a:ext>
                  </a:extLst>
                </p:cNvPr>
                <p:cNvSpPr/>
                <p:nvPr/>
              </p:nvSpPr>
              <p:spPr>
                <a:xfrm>
                  <a:off x="2049463" y="2903416"/>
                  <a:ext cx="5803899" cy="30899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𝑝𝑜𝑠𝑡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𝐶𝑙𝑎𝑠𝑠</m:t>
                        </m:r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</a:rPr>
                          <m:t>)∝</m:t>
                        </m:r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𝐷</m:t>
                            </m:r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𝑎𝑡𝑎</m:t>
                            </m:r>
                          </m:e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𝐶𝑙𝑎𝑠𝑠</m:t>
                            </m:r>
                          </m:e>
                        </m:d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𝑝𝑟𝑖𝑜𝑟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𝐶𝑙𝑎𝑠𝑠</m:t>
                            </m:r>
                          </m:e>
                        </m:d>
                      </m:oMath>
                    </m:oMathPara>
                  </a14:m>
                  <a:endPara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461EB2DC-7843-4B78-BB6C-5DC270793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9463" y="2903416"/>
                  <a:ext cx="5803899" cy="3089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466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A66D36-70E6-437B-8664-77AD5965CFC7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4.3.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Naïve Bayes Algorithm.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D98CE1-FF20-438A-B316-32C86E79A1D3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Naïve Bayes Algorithm (3/3)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1F5128D-7F7B-4F92-BE1E-5D62E8FFDD3C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AB99DEA-B092-49DC-8F4F-F0B9AADAC5D1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F714F8-3594-4214-AECF-F00AB26583B0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About Naïve Bayes algorithm: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831043-C41B-4640-9ABA-215053B6A8B3}"/>
              </a:ext>
            </a:extLst>
          </p:cNvPr>
          <p:cNvGrpSpPr/>
          <p:nvPr/>
        </p:nvGrpSpPr>
        <p:grpSpPr>
          <a:xfrm>
            <a:off x="711200" y="2557955"/>
            <a:ext cx="8834438" cy="1491486"/>
            <a:chOff x="711200" y="2557955"/>
            <a:chExt cx="8834438" cy="149148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5FC9451-E29F-41E4-AB7E-D699232C9592}"/>
                </a:ext>
              </a:extLst>
            </p:cNvPr>
            <p:cNvSpPr/>
            <p:nvPr/>
          </p:nvSpPr>
          <p:spPr>
            <a:xfrm>
              <a:off x="711200" y="2557955"/>
              <a:ext cx="8632825" cy="3454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We can approximate </a:t>
              </a: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𝑃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(</a:t>
              </a:r>
              <a:r>
                <a:rPr lang="ko-KR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𝐷𝑎𝑡𝑎│𝐶𝑙𝑎𝑠𝑠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) by a Gaussian (normal distribution).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2EDD6320-0E42-42C4-B852-CF2DB5B53400}"/>
                    </a:ext>
                  </a:extLst>
                </p:cNvPr>
                <p:cNvSpPr/>
                <p:nvPr/>
              </p:nvSpPr>
              <p:spPr>
                <a:xfrm>
                  <a:off x="2049463" y="2903416"/>
                  <a:ext cx="5803899" cy="59234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40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𝑝𝑜𝑠𝑡</m:t>
                            </m:r>
                          </m:sub>
                        </m:sSub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𝐶𝑙𝑎𝑠𝑠</m:t>
                        </m:r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</a:rPr>
                          <m:t>)∝</m:t>
                        </m:r>
                        <m:f>
                          <m:fPr>
                            <m:ctrlP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  <m:r>
                                  <a:rPr lang="ko-KR" altLang="en-US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𝜋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  <m:r>
                          <a:rPr lang="en-US" altLang="ko-KR" sz="14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𝑒𝑥𝑝</m:t>
                        </m:r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ko-KR" sz="14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4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altLang="ko-KR" sz="14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sSup>
                              <m:sSupPr>
                                <m:ctrlP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ko-KR" sz="14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4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ko-KR" sz="14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4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14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ko-KR" sz="14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4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ko-KR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</a:rPr>
                              <m:t>𝑝𝑟𝑖𝑜𝑟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𝐶𝑙𝑎𝑠𝑠</m:t>
                            </m:r>
                          </m:e>
                        </m:d>
                      </m:oMath>
                    </m:oMathPara>
                  </a14:m>
                  <a:endPara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2EDD6320-0E42-42C4-B852-CF2DB5B534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9463" y="2903416"/>
                  <a:ext cx="5803899" cy="5923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121D08A7-AA62-4859-8A1D-C7320381C790}"/>
                    </a:ext>
                  </a:extLst>
                </p:cNvPr>
                <p:cNvSpPr/>
                <p:nvPr/>
              </p:nvSpPr>
              <p:spPr>
                <a:xfrm>
                  <a:off x="912813" y="3687885"/>
                  <a:ext cx="8632825" cy="3615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72000" rIns="144000" bIns="72000" rtlCol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>
                    <a:spcAft>
                      <a:spcPts val="800"/>
                    </a:spcAft>
                    <a:buClr>
                      <a:srgbClr val="193EB0"/>
                    </a:buClr>
                  </a:pPr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  <a:cs typeface="Times New Roman" panose="02020603050405020304" pitchFamily="18" charset="0"/>
                    </a:rPr>
                    <a:t>where the parameters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ko-KR" altLang="en-US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  <a:cs typeface="Times New Roman" panose="02020603050405020304" pitchFamily="18" charset="0"/>
                    </a:rPr>
                    <a:t>and</a:t>
                  </a:r>
                  <a:r>
                    <a:rPr lang="ko-KR" altLang="en-US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  <a:cs typeface="Times New Roman" panose="02020603050405020304" pitchFamily="18" charset="0"/>
                    </a:rPr>
                    <a:t> are “learned” from the training data.</a:t>
                  </a:r>
                  <a:endPara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121D08A7-AA62-4859-8A1D-C7320381C7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813" y="3687885"/>
                  <a:ext cx="8632825" cy="361556"/>
                </a:xfrm>
                <a:prstGeom prst="rect">
                  <a:avLst/>
                </a:prstGeom>
                <a:blipFill>
                  <a:blip r:embed="rId4"/>
                  <a:stretch>
                    <a:fillRect l="-1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17">
            <a:extLst>
              <a:ext uri="{FF2B5EF4-FFF2-40B4-BE49-F238E27FC236}">
                <a16:creationId xmlns:a16="http://schemas.microsoft.com/office/drawing/2014/main" id="{D7488816-5806-4279-86B0-5CEE43054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13" y="4076144"/>
            <a:ext cx="3206798" cy="198639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843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DE5BFFA-7323-4B2F-AF01-7C9A1AC9A4BA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4.3.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Naïve Bayes Algorithm.</a:t>
            </a:r>
          </a:p>
        </p:txBody>
      </p:sp>
      <p:grpSp>
        <p:nvGrpSpPr>
          <p:cNvPr id="12" name="그룹 12">
            <a:extLst>
              <a:ext uri="{FF2B5EF4-FFF2-40B4-BE49-F238E27FC236}">
                <a16:creationId xmlns:a16="http://schemas.microsoft.com/office/drawing/2014/main" id="{975EC48E-8BED-4A94-99AD-774C48E65A14}"/>
              </a:ext>
            </a:extLst>
          </p:cNvPr>
          <p:cNvGrpSpPr/>
          <p:nvPr/>
        </p:nvGrpSpPr>
        <p:grpSpPr>
          <a:xfrm>
            <a:off x="349102" y="1528482"/>
            <a:ext cx="9259718" cy="4680231"/>
            <a:chOff x="349102" y="1523719"/>
            <a:chExt cx="9259718" cy="4680231"/>
          </a:xfrm>
        </p:grpSpPr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606DDCCC-DE46-4562-BBA8-432BA73039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t="17743" r="5537" b="41581"/>
            <a:stretch/>
          </p:blipFill>
          <p:spPr>
            <a:xfrm>
              <a:off x="349102" y="1968501"/>
              <a:ext cx="9259718" cy="42354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그룹 16">
              <a:extLst>
                <a:ext uri="{FF2B5EF4-FFF2-40B4-BE49-F238E27FC236}">
                  <a16:creationId xmlns:a16="http://schemas.microsoft.com/office/drawing/2014/main" id="{962E09F2-D544-45EA-B8DB-7BF0866C981E}"/>
                </a:ext>
              </a:extLst>
            </p:cNvPr>
            <p:cNvGrpSpPr/>
            <p:nvPr/>
          </p:nvGrpSpPr>
          <p:grpSpPr>
            <a:xfrm>
              <a:off x="1749423" y="3934249"/>
              <a:ext cx="6403977" cy="584200"/>
              <a:chOff x="4778069" y="4391025"/>
              <a:chExt cx="2349160" cy="431802"/>
            </a:xfrm>
          </p:grpSpPr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A84FBA0C-32B2-4937-B70A-31C0BD067923}"/>
                  </a:ext>
                </a:extLst>
              </p:cNvPr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" name="직사각형 133">
                <a:extLst>
                  <a:ext uri="{FF2B5EF4-FFF2-40B4-BE49-F238E27FC236}">
                    <a16:creationId xmlns:a16="http://schemas.microsoft.com/office/drawing/2014/main" id="{FF38490B-567B-4580-A084-20A13EAB9779}"/>
                  </a:ext>
                </a:extLst>
              </p:cNvPr>
              <p:cNvSpPr/>
              <p:nvPr/>
            </p:nvSpPr>
            <p:spPr>
              <a:xfrm>
                <a:off x="4852511" y="4493182"/>
                <a:ext cx="2200275" cy="2274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cs typeface="Samsung Sharp Sans" pitchFamily="2" charset="0"/>
                  </a:rPr>
                  <a:t>Follow practice steps on 'ex_0502.ipynb’ file.</a:t>
                </a:r>
                <a:endParaRPr lang="ko-KR" altLang="en-US" sz="20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 Sharp Sans" pitchFamily="2" charset="0"/>
                  <a:cs typeface="Samsung Sharp Sans" pitchFamily="2" charset="0"/>
                </a:endParaRPr>
              </a:p>
            </p:txBody>
          </p:sp>
        </p:grpSp>
        <p:sp>
          <p:nvSpPr>
            <p:cNvPr id="17" name="직사각형 17">
              <a:extLst>
                <a:ext uri="{FF2B5EF4-FFF2-40B4-BE49-F238E27FC236}">
                  <a16:creationId xmlns:a16="http://schemas.microsoft.com/office/drawing/2014/main" id="{737E2F07-F20B-4484-BEAF-A575292A835B}"/>
                </a:ext>
              </a:extLst>
            </p:cNvPr>
            <p:cNvSpPr/>
            <p:nvPr/>
          </p:nvSpPr>
          <p:spPr>
            <a:xfrm>
              <a:off x="546895" y="1523719"/>
              <a:ext cx="8797130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Coding Exercise #0502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47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>
            <a:extLst>
              <a:ext uri="{FF2B5EF4-FFF2-40B4-BE49-F238E27FC236}">
                <a16:creationId xmlns:a16="http://schemas.microsoft.com/office/drawing/2014/main" id="{C9951962-22A7-4AAB-83B1-ACEE202596AD}"/>
              </a:ext>
            </a:extLst>
          </p:cNvPr>
          <p:cNvGrpSpPr/>
          <p:nvPr/>
        </p:nvGrpSpPr>
        <p:grpSpPr>
          <a:xfrm>
            <a:off x="558799" y="525055"/>
            <a:ext cx="5519420" cy="834793"/>
            <a:chOff x="558799" y="525055"/>
            <a:chExt cx="5519420" cy="834793"/>
          </a:xfrm>
        </p:grpSpPr>
        <p:sp>
          <p:nvSpPr>
            <p:cNvPr id="6" name="직사각형 133">
              <a:extLst>
                <a:ext uri="{FF2B5EF4-FFF2-40B4-BE49-F238E27FC236}">
                  <a16:creationId xmlns:a16="http://schemas.microsoft.com/office/drawing/2014/main" id="{028D80B5-4363-4BB8-8878-F3F3629B415E}"/>
                </a:ext>
              </a:extLst>
            </p:cNvPr>
            <p:cNvSpPr/>
            <p:nvPr/>
          </p:nvSpPr>
          <p:spPr>
            <a:xfrm>
              <a:off x="558799" y="928961"/>
              <a:ext cx="5519420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Machine Learning - Part II</a:t>
              </a: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BD2B9AC4-93FA-4F7F-B25C-94298A3DA146}"/>
                </a:ext>
              </a:extLst>
            </p:cNvPr>
            <p:cNvSpPr/>
            <p:nvPr/>
          </p:nvSpPr>
          <p:spPr>
            <a:xfrm>
              <a:off x="558800" y="525055"/>
              <a:ext cx="1075615" cy="246221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Chapter 6.</a:t>
              </a:r>
              <a:endParaRPr lang="ko-KR" altLang="en-US" sz="1600" dirty="0"/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89277E6D-2E1C-4B61-AAD4-54BDE74C3587}"/>
              </a:ext>
            </a:extLst>
          </p:cNvPr>
          <p:cNvGrpSpPr/>
          <p:nvPr/>
        </p:nvGrpSpPr>
        <p:grpSpPr>
          <a:xfrm>
            <a:off x="571500" y="2336175"/>
            <a:ext cx="5702300" cy="1750461"/>
            <a:chOff x="4181256" y="3224809"/>
            <a:chExt cx="5702300" cy="175046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AB6FDF8-8B52-4581-9D2C-5251381A2D56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4. Classification Prediction (Basic)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A26B8A-DA20-4091-B603-A3622111EFE4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529969E-158B-4FED-AA12-13E2C3698FD4}"/>
                </a:ext>
              </a:extLst>
            </p:cNvPr>
            <p:cNvSpPr/>
            <p:nvPr/>
          </p:nvSpPr>
          <p:spPr>
            <a:xfrm>
              <a:off x="5160752" y="3641572"/>
              <a:ext cx="4456104" cy="133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4.1. Logistic Regression Basics.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4.2. Logistic Regression Performance Metrics.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4.3. Naïve Bayes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4.4. KNN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4.5. SVM Algorithm.</a:t>
              </a:r>
            </a:p>
          </p:txBody>
        </p:sp>
      </p:grpSp>
      <p:grpSp>
        <p:nvGrpSpPr>
          <p:cNvPr id="13" name="Group 1">
            <a:extLst>
              <a:ext uri="{FF2B5EF4-FFF2-40B4-BE49-F238E27FC236}">
                <a16:creationId xmlns:a16="http://schemas.microsoft.com/office/drawing/2014/main" id="{3D43D749-DEDD-4C2E-8C05-AB1586F73954}"/>
              </a:ext>
            </a:extLst>
          </p:cNvPr>
          <p:cNvGrpSpPr/>
          <p:nvPr/>
        </p:nvGrpSpPr>
        <p:grpSpPr>
          <a:xfrm>
            <a:off x="571500" y="4319854"/>
            <a:ext cx="5702300" cy="911770"/>
            <a:chOff x="4181256" y="3224809"/>
            <a:chExt cx="5702300" cy="91177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068C6DB-BCBD-40DC-85CD-64B20B2C1393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UNIT 5. Classification Prediction (Advanced)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238D26-7C78-4692-BDCE-87EEAEBA69C5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4E4A7C6-7264-4671-A773-E858FEB6ACB6}"/>
                </a:ext>
              </a:extLst>
            </p:cNvPr>
            <p:cNvSpPr/>
            <p:nvPr/>
          </p:nvSpPr>
          <p:spPr>
            <a:xfrm>
              <a:off x="5160752" y="3641572"/>
              <a:ext cx="4456104" cy="4950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5.1. Tree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5.2. Ensemble Algorithms.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7504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4493B7-3567-47BD-99D0-476418D969CB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4.4.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KNN Algorithm.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D25FD4-F9C2-476C-8DE0-EF7F3425AE1B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KNN Algorithm (1/5)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B82CA6-59CD-43D4-AE42-DABF92D22C90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0D7AF-47A7-4DDB-9D47-94517AEEC412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B9C1DD-EBE5-4CDB-B15F-B8AD38D76DAD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About KNN (K Nearest Neighbors):</a:t>
              </a:r>
            </a:p>
          </p:txBody>
        </p:sp>
      </p:grpSp>
      <p:sp>
        <p:nvSpPr>
          <p:cNvPr id="20" name="Rectangle 12">
            <a:extLst>
              <a:ext uri="{FF2B5EF4-FFF2-40B4-BE49-F238E27FC236}">
                <a16:creationId xmlns:a16="http://schemas.microsoft.com/office/drawing/2014/main" id="{9E59039E-A6A2-4470-89B2-84BCB3382A4F}"/>
              </a:ext>
            </a:extLst>
          </p:cNvPr>
          <p:cNvSpPr/>
          <p:nvPr/>
        </p:nvSpPr>
        <p:spPr>
          <a:xfrm>
            <a:off x="711201" y="2563519"/>
            <a:ext cx="8632824" cy="1556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One of the simplest algorithms.</a:t>
            </a:r>
          </a:p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Prediction is based on the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𝑘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nearest neighboring points.</a:t>
            </a:r>
          </a:p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There are classification and regression variants. </a:t>
            </a:r>
          </a:p>
          <a:p>
            <a:pPr marL="355600" lvl="1" indent="-179388" defTabSz="914400" latinLnBrk="1">
              <a:spcAft>
                <a:spcPts val="800"/>
              </a:spcAft>
              <a:buClr>
                <a:srgbClr val="193EB0"/>
              </a:buCl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Classification: prediction decided by the majority class of the nearest neighbors. </a:t>
            </a:r>
          </a:p>
          <a:p>
            <a:pPr marL="355600" lvl="1" indent="-179388" defTabSz="914400" latinLnBrk="1">
              <a:spcAft>
                <a:spcPts val="800"/>
              </a:spcAft>
              <a:buClr>
                <a:srgbClr val="193EB0"/>
              </a:buCl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Regression: prediction given by average of the nearest neighbors.</a:t>
            </a:r>
          </a:p>
        </p:txBody>
      </p:sp>
    </p:spTree>
    <p:extLst>
      <p:ext uri="{BB962C8B-B14F-4D97-AF65-F5344CB8AC3E}">
        <p14:creationId xmlns:p14="http://schemas.microsoft.com/office/powerpoint/2010/main" val="1725501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FA773-5788-4F44-9C3A-2BD3431937C4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4.4.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KNN Algorithm.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066CE1-704F-46A4-96B9-8F6ED6E72910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KNN Algorithm (2/5)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29FFE2-EAB7-4160-AA3E-DAD25E296D2E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EDB74A-4AA3-43A1-A3FF-6215EC8AB245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A2E06A-2829-4556-A502-F0C9D9E07B69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Pros:</a:t>
              </a:r>
            </a:p>
          </p:txBody>
        </p:sp>
      </p:grpSp>
      <p:sp>
        <p:nvSpPr>
          <p:cNvPr id="18" name="Rectangle 12">
            <a:extLst>
              <a:ext uri="{FF2B5EF4-FFF2-40B4-BE49-F238E27FC236}">
                <a16:creationId xmlns:a16="http://schemas.microsoft.com/office/drawing/2014/main" id="{3B750CE5-1B89-4D8E-BDDF-46855A8530F3}"/>
              </a:ext>
            </a:extLst>
          </p:cNvPr>
          <p:cNvSpPr/>
          <p:nvPr/>
        </p:nvSpPr>
        <p:spPr>
          <a:xfrm>
            <a:off x="711201" y="2563519"/>
            <a:ext cx="8632824" cy="648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Simple and intuitive.</a:t>
            </a:r>
          </a:p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No model parameters to calculate. So, there is no training step.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D7DC527-E685-47CE-BB61-3A9A9E6518C4}"/>
              </a:ext>
            </a:extLst>
          </p:cNvPr>
          <p:cNvGrpSpPr/>
          <p:nvPr/>
        </p:nvGrpSpPr>
        <p:grpSpPr>
          <a:xfrm>
            <a:off x="558800" y="3464586"/>
            <a:ext cx="8333299" cy="215444"/>
            <a:chOff x="1027113" y="2045625"/>
            <a:chExt cx="8333299" cy="21544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0EAEC9F-FFA6-486C-A73D-2A3C5044823F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EB72E5-49D7-4407-AD7A-BB8FF7929E87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Cons:</a:t>
              </a:r>
            </a:p>
          </p:txBody>
        </p:sp>
      </p:grpSp>
      <p:sp>
        <p:nvSpPr>
          <p:cNvPr id="22" name="Rectangle 12">
            <a:extLst>
              <a:ext uri="{FF2B5EF4-FFF2-40B4-BE49-F238E27FC236}">
                <a16:creationId xmlns:a16="http://schemas.microsoft.com/office/drawing/2014/main" id="{A1D37F29-17EB-4140-8F9E-ECDC7ADD078C}"/>
              </a:ext>
            </a:extLst>
          </p:cNvPr>
          <p:cNvSpPr/>
          <p:nvPr/>
        </p:nvSpPr>
        <p:spPr>
          <a:xfrm>
            <a:off x="711201" y="3795419"/>
            <a:ext cx="8632824" cy="1218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Since there is no “model”, little insight can be extracted.</a:t>
            </a:r>
          </a:p>
          <a:p>
            <a:pPr marL="182563" indent="-182563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No model parameters that store the learned pattern. The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training dataset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is required for prediction.</a:t>
            </a:r>
          </a:p>
          <a:p>
            <a:pPr marL="182563" indent="-182563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Prediction is not efficient </a:t>
            </a:r>
            <a:r>
              <a:rPr lang="en-US" altLang="ko-KR" sz="1300" dirty="0">
                <a:solidFill>
                  <a:srgbClr val="FF000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ahoma" panose="020B0604030504040204" pitchFamily="34" charset="0"/>
                <a:sym typeface="Symbol" panose="05050102010706020507" pitchFamily="18" charset="2"/>
              </a:rPr>
              <a:t>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sym typeface="Symbol" panose="05050102010706020507" pitchFamily="18" charset="2"/>
              </a:rPr>
              <a:t> “Lazy algorithm”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2646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8C9C26-376F-4E1A-B9E3-B882386E39EE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4.4.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KNN Algorithm.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E58887B-36CB-4B39-A488-575564156012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KNN Algorithm (3/5)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04EEAB3-4F50-4EEA-B83F-A9FF581BFD1A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BDAC286-5178-442C-AB6B-D8996BE04C2E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313037C-9D33-4E58-8359-7CF704CC67D9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KNN classification algorithm: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34EEBEC-1146-46B1-91DE-426A38CEFBB9}"/>
              </a:ext>
            </a:extLst>
          </p:cNvPr>
          <p:cNvGrpSpPr/>
          <p:nvPr/>
        </p:nvGrpSpPr>
        <p:grpSpPr>
          <a:xfrm>
            <a:off x="3511684" y="3022940"/>
            <a:ext cx="2879458" cy="2614878"/>
            <a:chOff x="4101330" y="2084207"/>
            <a:chExt cx="4637020" cy="3969304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625FB4C-B1B2-4163-A659-81544C55FAE1}"/>
                </a:ext>
              </a:extLst>
            </p:cNvPr>
            <p:cNvSpPr/>
            <p:nvPr/>
          </p:nvSpPr>
          <p:spPr>
            <a:xfrm>
              <a:off x="4603707" y="2283160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E492C46A-5BB1-4274-AAED-9E1A009BE19D}"/>
                </a:ext>
              </a:extLst>
            </p:cNvPr>
            <p:cNvSpPr/>
            <p:nvPr/>
          </p:nvSpPr>
          <p:spPr>
            <a:xfrm>
              <a:off x="5801544" y="3916350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A3C9B76-82DC-49C0-8DEA-13738B9A43BC}"/>
                </a:ext>
              </a:extLst>
            </p:cNvPr>
            <p:cNvSpPr/>
            <p:nvPr/>
          </p:nvSpPr>
          <p:spPr>
            <a:xfrm>
              <a:off x="4469421" y="3163768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882FFDCE-FBFD-488A-A535-D3817F66EA39}"/>
                </a:ext>
              </a:extLst>
            </p:cNvPr>
            <p:cNvSpPr/>
            <p:nvPr/>
          </p:nvSpPr>
          <p:spPr>
            <a:xfrm>
              <a:off x="5386821" y="2084207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502E76C-CBFE-4A35-A72C-F442D36D62C5}"/>
                </a:ext>
              </a:extLst>
            </p:cNvPr>
            <p:cNvSpPr/>
            <p:nvPr/>
          </p:nvSpPr>
          <p:spPr>
            <a:xfrm>
              <a:off x="5385326" y="3050065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68FCCB40-E097-4275-AEC9-07AC43D671F2}"/>
                </a:ext>
              </a:extLst>
            </p:cNvPr>
            <p:cNvSpPr/>
            <p:nvPr/>
          </p:nvSpPr>
          <p:spPr>
            <a:xfrm>
              <a:off x="6791018" y="2248596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F845F4B-18E5-42A4-9E10-6BADE527B54D}"/>
                </a:ext>
              </a:extLst>
            </p:cNvPr>
            <p:cNvSpPr/>
            <p:nvPr/>
          </p:nvSpPr>
          <p:spPr>
            <a:xfrm>
              <a:off x="4101330" y="4035130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D2B2E9AE-001A-4159-84F9-47D636897732}"/>
                </a:ext>
              </a:extLst>
            </p:cNvPr>
            <p:cNvSpPr/>
            <p:nvPr/>
          </p:nvSpPr>
          <p:spPr>
            <a:xfrm>
              <a:off x="6301232" y="2908702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CBF2AB9-0524-4C34-9FE9-EE821F36CDC0}"/>
                </a:ext>
              </a:extLst>
            </p:cNvPr>
            <p:cNvSpPr/>
            <p:nvPr/>
          </p:nvSpPr>
          <p:spPr>
            <a:xfrm>
              <a:off x="5070008" y="4213914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C285536-EE02-44BE-A947-E570A7563663}"/>
                </a:ext>
              </a:extLst>
            </p:cNvPr>
            <p:cNvSpPr/>
            <p:nvPr/>
          </p:nvSpPr>
          <p:spPr>
            <a:xfrm>
              <a:off x="7646998" y="2969606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DFFF72B-CFE8-4BD0-8913-70C31B13D2BC}"/>
                </a:ext>
              </a:extLst>
            </p:cNvPr>
            <p:cNvSpPr/>
            <p:nvPr/>
          </p:nvSpPr>
          <p:spPr>
            <a:xfrm>
              <a:off x="4935419" y="4971918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ED2B4B5E-A6DE-47FB-A8F9-85847B0993B2}"/>
                </a:ext>
              </a:extLst>
            </p:cNvPr>
            <p:cNvSpPr/>
            <p:nvPr/>
          </p:nvSpPr>
          <p:spPr>
            <a:xfrm>
              <a:off x="6880534" y="3711977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EEAE857-1748-4AC4-98F1-4B6AB47627EC}"/>
                </a:ext>
              </a:extLst>
            </p:cNvPr>
            <p:cNvSpPr/>
            <p:nvPr/>
          </p:nvSpPr>
          <p:spPr>
            <a:xfrm>
              <a:off x="5674602" y="4847457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D2BD820B-6737-4A68-A452-B8E6B2AC23DB}"/>
                </a:ext>
              </a:extLst>
            </p:cNvPr>
            <p:cNvSpPr/>
            <p:nvPr/>
          </p:nvSpPr>
          <p:spPr>
            <a:xfrm>
              <a:off x="7271509" y="4301680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21E673-04F4-4BB4-B715-D33704C27988}"/>
                </a:ext>
              </a:extLst>
            </p:cNvPr>
            <p:cNvSpPr/>
            <p:nvPr/>
          </p:nvSpPr>
          <p:spPr>
            <a:xfrm>
              <a:off x="6102785" y="4482774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BFB59852-ECE6-4D12-B9BC-CADCB60B7A83}"/>
                </a:ext>
              </a:extLst>
            </p:cNvPr>
            <p:cNvSpPr/>
            <p:nvPr/>
          </p:nvSpPr>
          <p:spPr>
            <a:xfrm>
              <a:off x="7559545" y="3764151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42C54231-18D4-46A9-8CC9-C5FE9B96A13F}"/>
                </a:ext>
              </a:extLst>
            </p:cNvPr>
            <p:cNvSpPr/>
            <p:nvPr/>
          </p:nvSpPr>
          <p:spPr>
            <a:xfrm>
              <a:off x="5517971" y="5612640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86C7FB92-865D-44C5-AB9C-4BBE5A822E10}"/>
                </a:ext>
              </a:extLst>
            </p:cNvPr>
            <p:cNvSpPr/>
            <p:nvPr/>
          </p:nvSpPr>
          <p:spPr>
            <a:xfrm>
              <a:off x="7952378" y="4205382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4EB47E5-5301-438D-8EDB-F5BD96FC0346}"/>
                </a:ext>
              </a:extLst>
            </p:cNvPr>
            <p:cNvSpPr/>
            <p:nvPr/>
          </p:nvSpPr>
          <p:spPr>
            <a:xfrm>
              <a:off x="6131803" y="5304656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B4347898-6750-42A4-977D-CDC2DC31D203}"/>
                </a:ext>
              </a:extLst>
            </p:cNvPr>
            <p:cNvSpPr/>
            <p:nvPr/>
          </p:nvSpPr>
          <p:spPr>
            <a:xfrm>
              <a:off x="7664608" y="4587349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9A0F874-1F45-4DA6-ACBA-81B55D266EE9}"/>
                </a:ext>
              </a:extLst>
            </p:cNvPr>
            <p:cNvSpPr/>
            <p:nvPr/>
          </p:nvSpPr>
          <p:spPr>
            <a:xfrm>
              <a:off x="6825600" y="5758470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84BD495C-ACF6-44BB-98D3-F25A0E3D359E}"/>
                </a:ext>
              </a:extLst>
            </p:cNvPr>
            <p:cNvSpPr/>
            <p:nvPr/>
          </p:nvSpPr>
          <p:spPr>
            <a:xfrm>
              <a:off x="8401489" y="3800021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7C20F1-C5D9-4FBB-9436-8D301DBD8A86}"/>
                </a:ext>
              </a:extLst>
            </p:cNvPr>
            <p:cNvSpPr/>
            <p:nvPr/>
          </p:nvSpPr>
          <p:spPr>
            <a:xfrm>
              <a:off x="6880533" y="5112547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D0A87327-262A-4AA1-B6C0-61FF3006C801}"/>
                </a:ext>
              </a:extLst>
            </p:cNvPr>
            <p:cNvSpPr/>
            <p:nvPr/>
          </p:nvSpPr>
          <p:spPr>
            <a:xfrm>
              <a:off x="8409578" y="4662582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F4FDF35-9BCA-4451-94A7-0975557E7E47}"/>
                </a:ext>
              </a:extLst>
            </p:cNvPr>
            <p:cNvSpPr/>
            <p:nvPr/>
          </p:nvSpPr>
          <p:spPr>
            <a:xfrm>
              <a:off x="7313762" y="5641923"/>
              <a:ext cx="314998" cy="295041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B0DDDAA8-2114-4C24-BDD1-EB3987BFC3E6}"/>
                </a:ext>
              </a:extLst>
            </p:cNvPr>
            <p:cNvSpPr/>
            <p:nvPr/>
          </p:nvSpPr>
          <p:spPr>
            <a:xfrm>
              <a:off x="8237103" y="5045889"/>
              <a:ext cx="328772" cy="298802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9" name="Straight Arrow Connector 6">
              <a:extLst>
                <a:ext uri="{FF2B5EF4-FFF2-40B4-BE49-F238E27FC236}">
                  <a16:creationId xmlns:a16="http://schemas.microsoft.com/office/drawing/2014/main" id="{EF435230-3AA0-4084-A721-DF2CAADF3482}"/>
                </a:ext>
              </a:extLst>
            </p:cNvPr>
            <p:cNvCxnSpPr>
              <a:cxnSpLocks/>
            </p:cNvCxnSpPr>
            <p:nvPr/>
          </p:nvCxnSpPr>
          <p:spPr>
            <a:xfrm>
              <a:off x="5780571" y="3895212"/>
              <a:ext cx="111455" cy="13523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2">
              <a:extLst>
                <a:ext uri="{FF2B5EF4-FFF2-40B4-BE49-F238E27FC236}">
                  <a16:creationId xmlns:a16="http://schemas.microsoft.com/office/drawing/2014/main" id="{99A06504-7E66-4D0F-97DC-BDF79FA96113}"/>
                </a:ext>
              </a:extLst>
            </p:cNvPr>
            <p:cNvSpPr/>
            <p:nvPr/>
          </p:nvSpPr>
          <p:spPr>
            <a:xfrm>
              <a:off x="5504150" y="3616255"/>
              <a:ext cx="468000" cy="468000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728665" y="2366064"/>
            <a:ext cx="1602609" cy="805761"/>
            <a:chOff x="7280873" y="3206496"/>
            <a:chExt cx="2114151" cy="10629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FD70CDA-13D7-4056-9AAA-3236D3F71DAF}"/>
                    </a:ext>
                  </a:extLst>
                </p:cNvPr>
                <p:cNvSpPr txBox="1"/>
                <p:nvPr/>
              </p:nvSpPr>
              <p:spPr>
                <a:xfrm>
                  <a:off x="7280873" y="3206496"/>
                  <a:ext cx="2076075" cy="8885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en-US" sz="1400" dirty="0">
                      <a:latin typeface="SamsungOne 400" panose="020B0503030303020204" pitchFamily="34" charset="0"/>
                      <a:ea typeface="SamsungOne 400" panose="020B0503030303020204" pitchFamily="34" charset="0"/>
                      <a:cs typeface="Times New Roman" panose="02020603050405020304" pitchFamily="18" charset="0"/>
                    </a:rPr>
                    <a:t>When </a:t>
                  </a:r>
                  <a14:m>
                    <m:oMath xmlns:m="http://schemas.openxmlformats.org/officeDocument/2006/math">
                      <m:r>
                        <a:rPr lang="en-US" sz="1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=1</m:t>
                      </m:r>
                    </m:oMath>
                  </a14:m>
                  <a:r>
                    <a:rPr lang="en-US" altLang="ko-KR" sz="1400" dirty="0">
                      <a:latin typeface="SamsungOne 400" panose="020B0503030303020204" pitchFamily="34" charset="0"/>
                      <a:ea typeface="SamsungOne 400" panose="020B0503030303020204" pitchFamily="34" charset="0"/>
                      <a:cs typeface="Times New Roman" panose="02020603050405020304" pitchFamily="18" charset="0"/>
                    </a:rPr>
                    <a:t>,</a:t>
                  </a: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</m:oMath>
                  </a14:m>
                  <a:r>
                    <a:rPr lang="ko-KR" altLang="en-US" sz="1400" dirty="0">
                      <a:latin typeface="SamsungOne 400" panose="020B0503030303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ko-KR" sz="1400" dirty="0">
                      <a:latin typeface="SamsungOne 400" panose="020B0503030303020204" pitchFamily="34" charset="0"/>
                      <a:ea typeface="SamsungOne 400" panose="020B0503030303020204" pitchFamily="34" charset="0"/>
                      <a:cs typeface="Times New Roman" panose="02020603050405020304" pitchFamily="18" charset="0"/>
                    </a:rPr>
                    <a:t>is classified as</a:t>
                  </a:r>
                  <a:r>
                    <a:rPr lang="ko-KR" altLang="en-US" sz="1400" dirty="0">
                      <a:latin typeface="SamsungOne 400" panose="020B0503030303020204" pitchFamily="34" charset="0"/>
                      <a:cs typeface="Times New Roman" panose="02020603050405020304" pitchFamily="18" charset="0"/>
                    </a:rPr>
                    <a:t> </a:t>
                  </a:r>
                  <a:endParaRPr lang="en-US" sz="1400" dirty="0"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FD70CDA-13D7-4056-9AAA-3236D3F71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873" y="3206496"/>
                  <a:ext cx="2076075" cy="888513"/>
                </a:xfrm>
                <a:prstGeom prst="rect">
                  <a:avLst/>
                </a:prstGeom>
                <a:blipFill>
                  <a:blip r:embed="rId3"/>
                  <a:stretch>
                    <a:fillRect l="-1163" b="-4144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Isosceles Triangle 72">
              <a:extLst>
                <a:ext uri="{FF2B5EF4-FFF2-40B4-BE49-F238E27FC236}">
                  <a16:creationId xmlns:a16="http://schemas.microsoft.com/office/drawing/2014/main" id="{84BD495C-ACF6-44BB-98D3-F25A0E3D359E}"/>
                </a:ext>
              </a:extLst>
            </p:cNvPr>
            <p:cNvSpPr/>
            <p:nvPr/>
          </p:nvSpPr>
          <p:spPr>
            <a:xfrm>
              <a:off x="9125700" y="4009774"/>
              <a:ext cx="269324" cy="259675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Oval 3">
            <a:extLst>
              <a:ext uri="{FF2B5EF4-FFF2-40B4-BE49-F238E27FC236}">
                <a16:creationId xmlns:a16="http://schemas.microsoft.com/office/drawing/2014/main" id="{6753DBFF-F3AE-44A2-8706-35B16E797327}"/>
              </a:ext>
            </a:extLst>
          </p:cNvPr>
          <p:cNvSpPr/>
          <p:nvPr/>
        </p:nvSpPr>
        <p:spPr>
          <a:xfrm>
            <a:off x="4503732" y="4159332"/>
            <a:ext cx="64800" cy="65695"/>
          </a:xfrm>
          <a:prstGeom prst="ellipse">
            <a:avLst/>
          </a:prstGeom>
          <a:solidFill>
            <a:srgbClr val="C5D1F7">
              <a:alpha val="50000"/>
            </a:srgbClr>
          </a:solidFill>
          <a:ln w="12700">
            <a:solidFill>
              <a:srgbClr val="1D48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9423B2-CA03-44CA-BB75-BF0FADD37E23}"/>
                  </a:ext>
                </a:extLst>
              </p:cNvPr>
              <p:cNvSpPr txBox="1"/>
              <p:nvPr/>
            </p:nvSpPr>
            <p:spPr>
              <a:xfrm>
                <a:off x="4264024" y="4003543"/>
                <a:ext cx="313004" cy="348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X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E9423B2-CA03-44CA-BB75-BF0FADD37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024" y="4003543"/>
                <a:ext cx="313004" cy="348421"/>
              </a:xfrm>
              <a:prstGeom prst="rect">
                <a:avLst/>
              </a:prstGeom>
              <a:blipFill>
                <a:blip r:embed="rId4"/>
                <a:stretch>
                  <a:fillRect l="-9615" b="-87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197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2C6BF-DEF5-413B-AF6A-F283420476F3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4.4.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KNN Algorithm.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5BF7BAF-FF62-4495-BA98-35462966922C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KNN Algorithm (4/5)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11684D0-623E-4D61-9271-38F2BEA7B550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BE458D1-1DF0-4AFC-8DB4-43D73C30BB23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8A85EEF-D8DA-4F8A-B387-1E3084948537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KNN classification algorithm: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2AF1451-9A47-44EA-A9D8-1299E15BA869}"/>
              </a:ext>
            </a:extLst>
          </p:cNvPr>
          <p:cNvGrpSpPr/>
          <p:nvPr/>
        </p:nvGrpSpPr>
        <p:grpSpPr>
          <a:xfrm>
            <a:off x="3511684" y="3022940"/>
            <a:ext cx="2879458" cy="2614878"/>
            <a:chOff x="3511684" y="3022940"/>
            <a:chExt cx="2879458" cy="2614878"/>
          </a:xfrm>
        </p:grpSpPr>
        <p:sp>
          <p:nvSpPr>
            <p:cNvPr id="41" name="Oval 51">
              <a:extLst>
                <a:ext uri="{FF2B5EF4-FFF2-40B4-BE49-F238E27FC236}">
                  <a16:creationId xmlns:a16="http://schemas.microsoft.com/office/drawing/2014/main" id="{B651DADC-D517-4040-9977-9557F17E9320}"/>
                </a:ext>
              </a:extLst>
            </p:cNvPr>
            <p:cNvSpPr/>
            <p:nvPr/>
          </p:nvSpPr>
          <p:spPr>
            <a:xfrm>
              <a:off x="3823646" y="3154005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Isosceles Triangle 52">
              <a:extLst>
                <a:ext uri="{FF2B5EF4-FFF2-40B4-BE49-F238E27FC236}">
                  <a16:creationId xmlns:a16="http://schemas.microsoft.com/office/drawing/2014/main" id="{83F5434B-55A0-4277-A80C-DDEB7202F369}"/>
                </a:ext>
              </a:extLst>
            </p:cNvPr>
            <p:cNvSpPr/>
            <p:nvPr/>
          </p:nvSpPr>
          <p:spPr>
            <a:xfrm>
              <a:off x="4567469" y="4229910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53">
              <a:extLst>
                <a:ext uri="{FF2B5EF4-FFF2-40B4-BE49-F238E27FC236}">
                  <a16:creationId xmlns:a16="http://schemas.microsoft.com/office/drawing/2014/main" id="{AD8CAFA5-A0D3-4E88-9D18-C675053E150E}"/>
                </a:ext>
              </a:extLst>
            </p:cNvPr>
            <p:cNvSpPr/>
            <p:nvPr/>
          </p:nvSpPr>
          <p:spPr>
            <a:xfrm>
              <a:off x="3740258" y="3734128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Isosceles Triangle 54">
              <a:extLst>
                <a:ext uri="{FF2B5EF4-FFF2-40B4-BE49-F238E27FC236}">
                  <a16:creationId xmlns:a16="http://schemas.microsoft.com/office/drawing/2014/main" id="{6E4DAE89-D679-458B-814C-18715B2BB25B}"/>
                </a:ext>
              </a:extLst>
            </p:cNvPr>
            <p:cNvSpPr/>
            <p:nvPr/>
          </p:nvSpPr>
          <p:spPr>
            <a:xfrm>
              <a:off x="4309937" y="3022940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55">
              <a:extLst>
                <a:ext uri="{FF2B5EF4-FFF2-40B4-BE49-F238E27FC236}">
                  <a16:creationId xmlns:a16="http://schemas.microsoft.com/office/drawing/2014/main" id="{B058E327-43FF-4151-8B0B-819BE4A5A5B5}"/>
                </a:ext>
              </a:extLst>
            </p:cNvPr>
            <p:cNvSpPr/>
            <p:nvPr/>
          </p:nvSpPr>
          <p:spPr>
            <a:xfrm>
              <a:off x="4309009" y="3659223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Isosceles Triangle 56">
              <a:extLst>
                <a:ext uri="{FF2B5EF4-FFF2-40B4-BE49-F238E27FC236}">
                  <a16:creationId xmlns:a16="http://schemas.microsoft.com/office/drawing/2014/main" id="{77FE29EB-AD5D-40E2-98C0-6CC6C3FDA838}"/>
                </a:ext>
              </a:extLst>
            </p:cNvPr>
            <p:cNvSpPr/>
            <p:nvPr/>
          </p:nvSpPr>
          <p:spPr>
            <a:xfrm>
              <a:off x="5181904" y="3131235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57">
              <a:extLst>
                <a:ext uri="{FF2B5EF4-FFF2-40B4-BE49-F238E27FC236}">
                  <a16:creationId xmlns:a16="http://schemas.microsoft.com/office/drawing/2014/main" id="{D659D4E8-A8C1-4D48-A619-7DACD145BDA2}"/>
                </a:ext>
              </a:extLst>
            </p:cNvPr>
            <p:cNvSpPr/>
            <p:nvPr/>
          </p:nvSpPr>
          <p:spPr>
            <a:xfrm>
              <a:off x="3511684" y="4308159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5" name="Isosceles Triangle 58">
              <a:extLst>
                <a:ext uri="{FF2B5EF4-FFF2-40B4-BE49-F238E27FC236}">
                  <a16:creationId xmlns:a16="http://schemas.microsoft.com/office/drawing/2014/main" id="{A2C14ECC-1D90-483F-AF83-8515D08C941F}"/>
                </a:ext>
              </a:extLst>
            </p:cNvPr>
            <p:cNvSpPr/>
            <p:nvPr/>
          </p:nvSpPr>
          <p:spPr>
            <a:xfrm>
              <a:off x="4877761" y="3566097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59">
              <a:extLst>
                <a:ext uri="{FF2B5EF4-FFF2-40B4-BE49-F238E27FC236}">
                  <a16:creationId xmlns:a16="http://schemas.microsoft.com/office/drawing/2014/main" id="{11EC4378-CF6A-4394-A4D1-E3CFD3143163}"/>
                </a:ext>
              </a:extLst>
            </p:cNvPr>
            <p:cNvSpPr/>
            <p:nvPr/>
          </p:nvSpPr>
          <p:spPr>
            <a:xfrm>
              <a:off x="4113206" y="4425938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88" name="Isosceles Triangle 60">
              <a:extLst>
                <a:ext uri="{FF2B5EF4-FFF2-40B4-BE49-F238E27FC236}">
                  <a16:creationId xmlns:a16="http://schemas.microsoft.com/office/drawing/2014/main" id="{13793631-5A38-48FA-901D-901F4CD60731}"/>
                </a:ext>
              </a:extLst>
            </p:cNvPr>
            <p:cNvSpPr/>
            <p:nvPr/>
          </p:nvSpPr>
          <p:spPr>
            <a:xfrm>
              <a:off x="5713443" y="3606219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61">
              <a:extLst>
                <a:ext uri="{FF2B5EF4-FFF2-40B4-BE49-F238E27FC236}">
                  <a16:creationId xmlns:a16="http://schemas.microsoft.com/office/drawing/2014/main" id="{4EFF7BFF-3183-44BE-A619-FB1CFFC827EF}"/>
                </a:ext>
              </a:extLst>
            </p:cNvPr>
            <p:cNvSpPr/>
            <p:nvPr/>
          </p:nvSpPr>
          <p:spPr>
            <a:xfrm>
              <a:off x="4029630" y="4925292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0" name="Isosceles Triangle 62">
              <a:extLst>
                <a:ext uri="{FF2B5EF4-FFF2-40B4-BE49-F238E27FC236}">
                  <a16:creationId xmlns:a16="http://schemas.microsoft.com/office/drawing/2014/main" id="{3996B73E-4497-412B-8FD1-C3D4BC62719A}"/>
                </a:ext>
              </a:extLst>
            </p:cNvPr>
            <p:cNvSpPr/>
            <p:nvPr/>
          </p:nvSpPr>
          <p:spPr>
            <a:xfrm>
              <a:off x="5237491" y="4095274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63">
              <a:extLst>
                <a:ext uri="{FF2B5EF4-FFF2-40B4-BE49-F238E27FC236}">
                  <a16:creationId xmlns:a16="http://schemas.microsoft.com/office/drawing/2014/main" id="{D7F4BF1C-9354-422F-97E5-E7E9AC0A1E37}"/>
                </a:ext>
              </a:extLst>
            </p:cNvPr>
            <p:cNvSpPr/>
            <p:nvPr/>
          </p:nvSpPr>
          <p:spPr>
            <a:xfrm>
              <a:off x="4488641" y="4843300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2" name="Isosceles Triangle 64">
              <a:extLst>
                <a:ext uri="{FF2B5EF4-FFF2-40B4-BE49-F238E27FC236}">
                  <a16:creationId xmlns:a16="http://schemas.microsoft.com/office/drawing/2014/main" id="{CCBC9DF9-6497-4C77-9ACF-3263917B6B7F}"/>
                </a:ext>
              </a:extLst>
            </p:cNvPr>
            <p:cNvSpPr/>
            <p:nvPr/>
          </p:nvSpPr>
          <p:spPr>
            <a:xfrm>
              <a:off x="5480275" y="4483756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65">
              <a:extLst>
                <a:ext uri="{FF2B5EF4-FFF2-40B4-BE49-F238E27FC236}">
                  <a16:creationId xmlns:a16="http://schemas.microsoft.com/office/drawing/2014/main" id="{720B2049-CF85-4FFD-AFAE-D769BA741E18}"/>
                </a:ext>
              </a:extLst>
            </p:cNvPr>
            <p:cNvSpPr/>
            <p:nvPr/>
          </p:nvSpPr>
          <p:spPr>
            <a:xfrm>
              <a:off x="4754531" y="4603056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4" name="Isosceles Triangle 66">
              <a:extLst>
                <a:ext uri="{FF2B5EF4-FFF2-40B4-BE49-F238E27FC236}">
                  <a16:creationId xmlns:a16="http://schemas.microsoft.com/office/drawing/2014/main" id="{1C950AC0-6CBD-47B4-840B-80A5C5229D09}"/>
                </a:ext>
              </a:extLst>
            </p:cNvPr>
            <p:cNvSpPr/>
            <p:nvPr/>
          </p:nvSpPr>
          <p:spPr>
            <a:xfrm>
              <a:off x="5659138" y="4129645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67">
              <a:extLst>
                <a:ext uri="{FF2B5EF4-FFF2-40B4-BE49-F238E27FC236}">
                  <a16:creationId xmlns:a16="http://schemas.microsoft.com/office/drawing/2014/main" id="{F3F19066-6E0D-4F83-914F-258281FD1B04}"/>
                </a:ext>
              </a:extLst>
            </p:cNvPr>
            <p:cNvSpPr/>
            <p:nvPr/>
          </p:nvSpPr>
          <p:spPr>
            <a:xfrm>
              <a:off x="4391378" y="5347383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Isosceles Triangle 68">
              <a:extLst>
                <a:ext uri="{FF2B5EF4-FFF2-40B4-BE49-F238E27FC236}">
                  <a16:creationId xmlns:a16="http://schemas.microsoft.com/office/drawing/2014/main" id="{7B29B8E1-CBF8-4E10-9F94-60CBDC765D87}"/>
                </a:ext>
              </a:extLst>
            </p:cNvPr>
            <p:cNvSpPr/>
            <p:nvPr/>
          </p:nvSpPr>
          <p:spPr>
            <a:xfrm>
              <a:off x="5903076" y="4420317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69">
              <a:extLst>
                <a:ext uri="{FF2B5EF4-FFF2-40B4-BE49-F238E27FC236}">
                  <a16:creationId xmlns:a16="http://schemas.microsoft.com/office/drawing/2014/main" id="{85B8BCDF-C2A4-467A-B3C9-8B47358E6C8B}"/>
                </a:ext>
              </a:extLst>
            </p:cNvPr>
            <p:cNvSpPr/>
            <p:nvPr/>
          </p:nvSpPr>
          <p:spPr>
            <a:xfrm>
              <a:off x="4772550" y="5144491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8" name="Isosceles Triangle 70">
              <a:extLst>
                <a:ext uri="{FF2B5EF4-FFF2-40B4-BE49-F238E27FC236}">
                  <a16:creationId xmlns:a16="http://schemas.microsoft.com/office/drawing/2014/main" id="{A12EC9F3-56EC-4758-8D85-2DB3F30F0198}"/>
                </a:ext>
              </a:extLst>
            </p:cNvPr>
            <p:cNvSpPr/>
            <p:nvPr/>
          </p:nvSpPr>
          <p:spPr>
            <a:xfrm>
              <a:off x="5724379" y="4671947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71">
              <a:extLst>
                <a:ext uri="{FF2B5EF4-FFF2-40B4-BE49-F238E27FC236}">
                  <a16:creationId xmlns:a16="http://schemas.microsoft.com/office/drawing/2014/main" id="{F9D93204-0E47-4C21-B464-D431EAF5D34C}"/>
                </a:ext>
              </a:extLst>
            </p:cNvPr>
            <p:cNvSpPr/>
            <p:nvPr/>
          </p:nvSpPr>
          <p:spPr>
            <a:xfrm>
              <a:off x="5203378" y="5443452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0" name="Isosceles Triangle 72">
              <a:extLst>
                <a:ext uri="{FF2B5EF4-FFF2-40B4-BE49-F238E27FC236}">
                  <a16:creationId xmlns:a16="http://schemas.microsoft.com/office/drawing/2014/main" id="{B37345EC-31CE-42C5-8D3B-5F182F16C35A}"/>
                </a:ext>
              </a:extLst>
            </p:cNvPr>
            <p:cNvSpPr/>
            <p:nvPr/>
          </p:nvSpPr>
          <p:spPr>
            <a:xfrm>
              <a:off x="6181961" y="4153275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73">
              <a:extLst>
                <a:ext uri="{FF2B5EF4-FFF2-40B4-BE49-F238E27FC236}">
                  <a16:creationId xmlns:a16="http://schemas.microsoft.com/office/drawing/2014/main" id="{1760F944-6A04-4946-A149-2C899293AACD}"/>
                </a:ext>
              </a:extLst>
            </p:cNvPr>
            <p:cNvSpPr/>
            <p:nvPr/>
          </p:nvSpPr>
          <p:spPr>
            <a:xfrm>
              <a:off x="5237490" y="5017934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2" name="Isosceles Triangle 74">
              <a:extLst>
                <a:ext uri="{FF2B5EF4-FFF2-40B4-BE49-F238E27FC236}">
                  <a16:creationId xmlns:a16="http://schemas.microsoft.com/office/drawing/2014/main" id="{39FE33F2-B1E0-4EDB-83FB-A9B05F356D67}"/>
                </a:ext>
              </a:extLst>
            </p:cNvPr>
            <p:cNvSpPr/>
            <p:nvPr/>
          </p:nvSpPr>
          <p:spPr>
            <a:xfrm>
              <a:off x="6186984" y="4721509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75">
              <a:extLst>
                <a:ext uri="{FF2B5EF4-FFF2-40B4-BE49-F238E27FC236}">
                  <a16:creationId xmlns:a16="http://schemas.microsoft.com/office/drawing/2014/main" id="{DEE37630-23FD-4571-9677-87AD45FE1832}"/>
                </a:ext>
              </a:extLst>
            </p:cNvPr>
            <p:cNvSpPr/>
            <p:nvPr/>
          </p:nvSpPr>
          <p:spPr>
            <a:xfrm>
              <a:off x="5506513" y="5366674"/>
              <a:ext cx="195605" cy="19436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4" name="Isosceles Triangle 76">
              <a:extLst>
                <a:ext uri="{FF2B5EF4-FFF2-40B4-BE49-F238E27FC236}">
                  <a16:creationId xmlns:a16="http://schemas.microsoft.com/office/drawing/2014/main" id="{B95ECB7C-0550-44BD-9BD2-22BA25D8A7A9}"/>
                </a:ext>
              </a:extLst>
            </p:cNvPr>
            <p:cNvSpPr/>
            <p:nvPr/>
          </p:nvSpPr>
          <p:spPr>
            <a:xfrm>
              <a:off x="6079882" y="4974022"/>
              <a:ext cx="204158" cy="196843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3">
              <a:extLst>
                <a:ext uri="{FF2B5EF4-FFF2-40B4-BE49-F238E27FC236}">
                  <a16:creationId xmlns:a16="http://schemas.microsoft.com/office/drawing/2014/main" id="{129D2D57-751B-4E04-BB34-663841A25C8A}"/>
                </a:ext>
              </a:extLst>
            </p:cNvPr>
            <p:cNvSpPr/>
            <p:nvPr/>
          </p:nvSpPr>
          <p:spPr>
            <a:xfrm>
              <a:off x="4503732" y="4159332"/>
              <a:ext cx="64800" cy="65695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106" name="Straight Arrow Connector 6">
              <a:extLst>
                <a:ext uri="{FF2B5EF4-FFF2-40B4-BE49-F238E27FC236}">
                  <a16:creationId xmlns:a16="http://schemas.microsoft.com/office/drawing/2014/main" id="{DE038CBE-1EA4-45AF-80B8-B515219BC052}"/>
                </a:ext>
              </a:extLst>
            </p:cNvPr>
            <p:cNvCxnSpPr>
              <a:cxnSpLocks/>
            </p:cNvCxnSpPr>
            <p:nvPr/>
          </p:nvCxnSpPr>
          <p:spPr>
            <a:xfrm>
              <a:off x="4554445" y="4215985"/>
              <a:ext cx="69210" cy="89087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4715C32-9249-4404-8CED-2DB8CE1020B6}"/>
                    </a:ext>
                  </a:extLst>
                </p:cNvPr>
                <p:cNvSpPr txBox="1"/>
                <p:nvPr/>
              </p:nvSpPr>
              <p:spPr>
                <a:xfrm>
                  <a:off x="4264024" y="4003543"/>
                  <a:ext cx="313004" cy="3484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i="0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oMath>
                    </m:oMathPara>
                  </a14:m>
                  <a:endPara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4715C32-9249-4404-8CED-2DB8CE1020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4024" y="4003543"/>
                  <a:ext cx="313004" cy="348421"/>
                </a:xfrm>
                <a:prstGeom prst="rect">
                  <a:avLst/>
                </a:prstGeom>
                <a:blipFill>
                  <a:blip r:embed="rId3"/>
                  <a:stretch>
                    <a:fillRect l="-9615" b="-877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Oval 82">
              <a:extLst>
                <a:ext uri="{FF2B5EF4-FFF2-40B4-BE49-F238E27FC236}">
                  <a16:creationId xmlns:a16="http://schemas.microsoft.com/office/drawing/2014/main" id="{5ED52074-CD18-44FF-BF2E-B6198EB93091}"/>
                </a:ext>
              </a:extLst>
            </p:cNvPr>
            <p:cNvSpPr/>
            <p:nvPr/>
          </p:nvSpPr>
          <p:spPr>
            <a:xfrm>
              <a:off x="4230206" y="3855318"/>
              <a:ext cx="671994" cy="712902"/>
            </a:xfrm>
            <a:prstGeom prst="ellipse">
              <a:avLst/>
            </a:prstGeom>
            <a:noFill/>
            <a:ln w="19050"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8EBCC67-8BD1-4BE0-84D6-B5C24998547F}"/>
              </a:ext>
            </a:extLst>
          </p:cNvPr>
          <p:cNvGrpSpPr/>
          <p:nvPr/>
        </p:nvGrpSpPr>
        <p:grpSpPr>
          <a:xfrm>
            <a:off x="7728665" y="2366063"/>
            <a:ext cx="1601602" cy="894027"/>
            <a:chOff x="7728665" y="2366063"/>
            <a:chExt cx="1601602" cy="8940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16BED9F-CF1A-49CE-9B60-2A62210CBC9B}"/>
                    </a:ext>
                  </a:extLst>
                </p:cNvPr>
                <p:cNvSpPr txBox="1"/>
                <p:nvPr/>
              </p:nvSpPr>
              <p:spPr>
                <a:xfrm>
                  <a:off x="7728665" y="2366063"/>
                  <a:ext cx="1573746" cy="8940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en-US" sz="1400" dirty="0">
                      <a:latin typeface="SamsungOne 400" panose="020B0503030303020204" pitchFamily="34" charset="0"/>
                      <a:ea typeface="SamsungOne 400" panose="020B0503030303020204" pitchFamily="34" charset="0"/>
                      <a:cs typeface="Times New Roman" panose="02020603050405020304" pitchFamily="18" charset="0"/>
                    </a:rPr>
                    <a:t>When </a:t>
                  </a:r>
                  <a14:m>
                    <m:oMath xmlns:m="http://schemas.openxmlformats.org/officeDocument/2006/math">
                      <m:r>
                        <a:rPr lang="en-US" sz="1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sz="1400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a14:m>
                  <a:r>
                    <a:rPr lang="en-US" altLang="ko-KR" sz="1400" dirty="0">
                      <a:latin typeface="SamsungOne 400" panose="020B0503030303020204" pitchFamily="34" charset="0"/>
                      <a:ea typeface="SamsungOne 400" panose="020B0503030303020204" pitchFamily="34" charset="0"/>
                      <a:cs typeface="Times New Roman" panose="02020603050405020304" pitchFamily="18" charset="0"/>
                    </a:rPr>
                    <a:t>,</a:t>
                  </a: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a:rPr lang="en-US" sz="14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</m:oMath>
                  </a14:m>
                  <a:r>
                    <a:rPr lang="ko-KR" altLang="en-US" sz="1400" dirty="0">
                      <a:latin typeface="SamsungOne 400" panose="020B050303030302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ko-KR" sz="1400" dirty="0">
                      <a:latin typeface="SamsungOne 400" panose="020B0503030303020204" pitchFamily="34" charset="0"/>
                      <a:ea typeface="SamsungOne 400" panose="020B0503030303020204" pitchFamily="34" charset="0"/>
                      <a:cs typeface="Times New Roman" panose="02020603050405020304" pitchFamily="18" charset="0"/>
                    </a:rPr>
                    <a:t>is classified as</a:t>
                  </a:r>
                  <a:r>
                    <a:rPr lang="ko-KR" altLang="en-US" sz="1400" dirty="0">
                      <a:latin typeface="SamsungOne 400" panose="020B0503030303020204" pitchFamily="34" charset="0"/>
                      <a:cs typeface="Times New Roman" panose="02020603050405020304" pitchFamily="18" charset="0"/>
                    </a:rPr>
                    <a:t> </a:t>
                  </a:r>
                  <a:endParaRPr lang="en-US" sz="1400" dirty="0"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A16BED9F-CF1A-49CE-9B60-2A62210CB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8665" y="2366063"/>
                  <a:ext cx="1573746" cy="894027"/>
                </a:xfrm>
                <a:prstGeom prst="rect">
                  <a:avLst/>
                </a:prstGeom>
                <a:blipFill>
                  <a:blip r:embed="rId4"/>
                  <a:stretch>
                    <a:fillRect l="-1163" b="-68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65">
              <a:extLst>
                <a:ext uri="{FF2B5EF4-FFF2-40B4-BE49-F238E27FC236}">
                  <a16:creationId xmlns:a16="http://schemas.microsoft.com/office/drawing/2014/main" id="{5BC07C58-676A-4BA5-8AE5-AD2D18F0F64C}"/>
                </a:ext>
              </a:extLst>
            </p:cNvPr>
            <p:cNvSpPr/>
            <p:nvPr/>
          </p:nvSpPr>
          <p:spPr>
            <a:xfrm>
              <a:off x="9128123" y="2989904"/>
              <a:ext cx="202144" cy="200864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340195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76B9425-79F8-4997-9254-00117A2C0949}"/>
              </a:ext>
            </a:extLst>
          </p:cNvPr>
          <p:cNvGrpSpPr/>
          <p:nvPr/>
        </p:nvGrpSpPr>
        <p:grpSpPr>
          <a:xfrm>
            <a:off x="890955" y="3023331"/>
            <a:ext cx="3037085" cy="3034569"/>
            <a:chOff x="2351584" y="2944745"/>
            <a:chExt cx="2884445" cy="2882055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1ED1DEDD-6021-483E-8C89-B8D527D3D893}"/>
                </a:ext>
              </a:extLst>
            </p:cNvPr>
            <p:cNvGrpSpPr/>
            <p:nvPr/>
          </p:nvGrpSpPr>
          <p:grpSpPr>
            <a:xfrm>
              <a:off x="2351584" y="2944745"/>
              <a:ext cx="2884445" cy="2882055"/>
              <a:chOff x="2351584" y="2941802"/>
              <a:chExt cx="2884445" cy="2882055"/>
            </a:xfrm>
          </p:grpSpPr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80ADB84A-C52C-49D1-B363-EA7A46401931}"/>
                  </a:ext>
                </a:extLst>
              </p:cNvPr>
              <p:cNvSpPr/>
              <p:nvPr/>
            </p:nvSpPr>
            <p:spPr>
              <a:xfrm>
                <a:off x="2593521" y="3257550"/>
                <a:ext cx="2642508" cy="2566307"/>
              </a:xfrm>
              <a:custGeom>
                <a:avLst/>
                <a:gdLst>
                  <a:gd name="connsiteX0" fmla="*/ 0 w 2642508"/>
                  <a:gd name="connsiteY0" fmla="*/ 2566307 h 2566307"/>
                  <a:gd name="connsiteX1" fmla="*/ 2642508 w 2642508"/>
                  <a:gd name="connsiteY1" fmla="*/ 2555421 h 2566307"/>
                  <a:gd name="connsiteX2" fmla="*/ 2631622 w 2642508"/>
                  <a:gd name="connsiteY2" fmla="*/ 21771 h 2566307"/>
                  <a:gd name="connsiteX3" fmla="*/ 2424793 w 2642508"/>
                  <a:gd name="connsiteY3" fmla="*/ 108857 h 2566307"/>
                  <a:gd name="connsiteX4" fmla="*/ 1986643 w 2642508"/>
                  <a:gd name="connsiteY4" fmla="*/ 13607 h 2566307"/>
                  <a:gd name="connsiteX5" fmla="*/ 1888672 w 2642508"/>
                  <a:gd name="connsiteY5" fmla="*/ 62593 h 2566307"/>
                  <a:gd name="connsiteX6" fmla="*/ 1905000 w 2642508"/>
                  <a:gd name="connsiteY6" fmla="*/ 277586 h 2566307"/>
                  <a:gd name="connsiteX7" fmla="*/ 1842408 w 2642508"/>
                  <a:gd name="connsiteY7" fmla="*/ 367393 h 2566307"/>
                  <a:gd name="connsiteX8" fmla="*/ 1673679 w 2642508"/>
                  <a:gd name="connsiteY8" fmla="*/ 212271 h 2566307"/>
                  <a:gd name="connsiteX9" fmla="*/ 1608365 w 2642508"/>
                  <a:gd name="connsiteY9" fmla="*/ 89807 h 2566307"/>
                  <a:gd name="connsiteX10" fmla="*/ 1464129 w 2642508"/>
                  <a:gd name="connsiteY10" fmla="*/ 0 h 2566307"/>
                  <a:gd name="connsiteX11" fmla="*/ 1303565 w 2642508"/>
                  <a:gd name="connsiteY11" fmla="*/ 81643 h 2566307"/>
                  <a:gd name="connsiteX12" fmla="*/ 1295400 w 2642508"/>
                  <a:gd name="connsiteY12" fmla="*/ 155121 h 2566307"/>
                  <a:gd name="connsiteX13" fmla="*/ 1377043 w 2642508"/>
                  <a:gd name="connsiteY13" fmla="*/ 288471 h 2566307"/>
                  <a:gd name="connsiteX14" fmla="*/ 1616529 w 2642508"/>
                  <a:gd name="connsiteY14" fmla="*/ 296636 h 2566307"/>
                  <a:gd name="connsiteX15" fmla="*/ 1662793 w 2642508"/>
                  <a:gd name="connsiteY15" fmla="*/ 394607 h 2566307"/>
                  <a:gd name="connsiteX16" fmla="*/ 1600200 w 2642508"/>
                  <a:gd name="connsiteY16" fmla="*/ 517071 h 2566307"/>
                  <a:gd name="connsiteX17" fmla="*/ 1513115 w 2642508"/>
                  <a:gd name="connsiteY17" fmla="*/ 582386 h 2566307"/>
                  <a:gd name="connsiteX18" fmla="*/ 1439636 w 2642508"/>
                  <a:gd name="connsiteY18" fmla="*/ 691243 h 2566307"/>
                  <a:gd name="connsiteX19" fmla="*/ 1450522 w 2642508"/>
                  <a:gd name="connsiteY19" fmla="*/ 810986 h 2566307"/>
                  <a:gd name="connsiteX20" fmla="*/ 1458686 w 2642508"/>
                  <a:gd name="connsiteY20" fmla="*/ 830036 h 2566307"/>
                  <a:gd name="connsiteX21" fmla="*/ 1534886 w 2642508"/>
                  <a:gd name="connsiteY21" fmla="*/ 868136 h 2566307"/>
                  <a:gd name="connsiteX22" fmla="*/ 1910443 w 2642508"/>
                  <a:gd name="connsiteY22" fmla="*/ 819150 h 2566307"/>
                  <a:gd name="connsiteX23" fmla="*/ 2008415 w 2642508"/>
                  <a:gd name="connsiteY23" fmla="*/ 824593 h 2566307"/>
                  <a:gd name="connsiteX24" fmla="*/ 2079172 w 2642508"/>
                  <a:gd name="connsiteY24" fmla="*/ 865414 h 2566307"/>
                  <a:gd name="connsiteX25" fmla="*/ 2054679 w 2642508"/>
                  <a:gd name="connsiteY25" fmla="*/ 1006929 h 2566307"/>
                  <a:gd name="connsiteX26" fmla="*/ 2008415 w 2642508"/>
                  <a:gd name="connsiteY26" fmla="*/ 1042307 h 2566307"/>
                  <a:gd name="connsiteX27" fmla="*/ 1861458 w 2642508"/>
                  <a:gd name="connsiteY27" fmla="*/ 1023257 h 2566307"/>
                  <a:gd name="connsiteX28" fmla="*/ 1845129 w 2642508"/>
                  <a:gd name="connsiteY28" fmla="*/ 1025979 h 2566307"/>
                  <a:gd name="connsiteX29" fmla="*/ 1817915 w 2642508"/>
                  <a:gd name="connsiteY29" fmla="*/ 955221 h 2566307"/>
                  <a:gd name="connsiteX30" fmla="*/ 1684565 w 2642508"/>
                  <a:gd name="connsiteY30" fmla="*/ 976993 h 2566307"/>
                  <a:gd name="connsiteX31" fmla="*/ 1641022 w 2642508"/>
                  <a:gd name="connsiteY31" fmla="*/ 1045029 h 2566307"/>
                  <a:gd name="connsiteX32" fmla="*/ 1567543 w 2642508"/>
                  <a:gd name="connsiteY32" fmla="*/ 1123950 h 2566307"/>
                  <a:gd name="connsiteX33" fmla="*/ 1635579 w 2642508"/>
                  <a:gd name="connsiteY33" fmla="*/ 1232807 h 2566307"/>
                  <a:gd name="connsiteX34" fmla="*/ 1768929 w 2642508"/>
                  <a:gd name="connsiteY34" fmla="*/ 1289957 h 2566307"/>
                  <a:gd name="connsiteX35" fmla="*/ 1804308 w 2642508"/>
                  <a:gd name="connsiteY35" fmla="*/ 1417864 h 2566307"/>
                  <a:gd name="connsiteX36" fmla="*/ 1766208 w 2642508"/>
                  <a:gd name="connsiteY36" fmla="*/ 1480457 h 2566307"/>
                  <a:gd name="connsiteX37" fmla="*/ 1646465 w 2642508"/>
                  <a:gd name="connsiteY37" fmla="*/ 1515836 h 2566307"/>
                  <a:gd name="connsiteX38" fmla="*/ 1602922 w 2642508"/>
                  <a:gd name="connsiteY38" fmla="*/ 1510393 h 2566307"/>
                  <a:gd name="connsiteX39" fmla="*/ 1600200 w 2642508"/>
                  <a:gd name="connsiteY39" fmla="*/ 1613807 h 2566307"/>
                  <a:gd name="connsiteX40" fmla="*/ 1608365 w 2642508"/>
                  <a:gd name="connsiteY40" fmla="*/ 1725386 h 2566307"/>
                  <a:gd name="connsiteX41" fmla="*/ 1551215 w 2642508"/>
                  <a:gd name="connsiteY41" fmla="*/ 1839686 h 2566307"/>
                  <a:gd name="connsiteX42" fmla="*/ 1390650 w 2642508"/>
                  <a:gd name="connsiteY42" fmla="*/ 1853293 h 2566307"/>
                  <a:gd name="connsiteX43" fmla="*/ 1295400 w 2642508"/>
                  <a:gd name="connsiteY43" fmla="*/ 1747157 h 2566307"/>
                  <a:gd name="connsiteX44" fmla="*/ 1265465 w 2642508"/>
                  <a:gd name="connsiteY44" fmla="*/ 1589314 h 2566307"/>
                  <a:gd name="connsiteX45" fmla="*/ 1085850 w 2642508"/>
                  <a:gd name="connsiteY45" fmla="*/ 1570264 h 2566307"/>
                  <a:gd name="connsiteX46" fmla="*/ 955222 w 2642508"/>
                  <a:gd name="connsiteY46" fmla="*/ 1469571 h 2566307"/>
                  <a:gd name="connsiteX47" fmla="*/ 930729 w 2642508"/>
                  <a:gd name="connsiteY47" fmla="*/ 1499507 h 2566307"/>
                  <a:gd name="connsiteX48" fmla="*/ 819150 w 2642508"/>
                  <a:gd name="connsiteY48" fmla="*/ 1485900 h 2566307"/>
                  <a:gd name="connsiteX49" fmla="*/ 734786 w 2642508"/>
                  <a:gd name="connsiteY49" fmla="*/ 1532164 h 2566307"/>
                  <a:gd name="connsiteX50" fmla="*/ 655865 w 2642508"/>
                  <a:gd name="connsiteY50" fmla="*/ 1619250 h 2566307"/>
                  <a:gd name="connsiteX51" fmla="*/ 519793 w 2642508"/>
                  <a:gd name="connsiteY51" fmla="*/ 1842407 h 2566307"/>
                  <a:gd name="connsiteX52" fmla="*/ 410936 w 2642508"/>
                  <a:gd name="connsiteY52" fmla="*/ 1948543 h 2566307"/>
                  <a:gd name="connsiteX53" fmla="*/ 312965 w 2642508"/>
                  <a:gd name="connsiteY53" fmla="*/ 1986643 h 2566307"/>
                  <a:gd name="connsiteX54" fmla="*/ 144236 w 2642508"/>
                  <a:gd name="connsiteY54" fmla="*/ 1981200 h 2566307"/>
                  <a:gd name="connsiteX55" fmla="*/ 54429 w 2642508"/>
                  <a:gd name="connsiteY55" fmla="*/ 2152650 h 2566307"/>
                  <a:gd name="connsiteX56" fmla="*/ 136072 w 2642508"/>
                  <a:gd name="connsiteY56" fmla="*/ 2324100 h 2566307"/>
                  <a:gd name="connsiteX57" fmla="*/ 117022 w 2642508"/>
                  <a:gd name="connsiteY57" fmla="*/ 2460171 h 2566307"/>
                  <a:gd name="connsiteX58" fmla="*/ 0 w 2642508"/>
                  <a:gd name="connsiteY58" fmla="*/ 2566307 h 2566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642508" h="2566307">
                    <a:moveTo>
                      <a:pt x="0" y="2566307"/>
                    </a:moveTo>
                    <a:lnTo>
                      <a:pt x="2642508" y="2555421"/>
                    </a:lnTo>
                    <a:cubicBezTo>
                      <a:pt x="2638879" y="1710871"/>
                      <a:pt x="2635251" y="866321"/>
                      <a:pt x="2631622" y="21771"/>
                    </a:cubicBezTo>
                    <a:lnTo>
                      <a:pt x="2424793" y="108857"/>
                    </a:lnTo>
                    <a:lnTo>
                      <a:pt x="1986643" y="13607"/>
                    </a:lnTo>
                    <a:lnTo>
                      <a:pt x="1888672" y="62593"/>
                    </a:lnTo>
                    <a:lnTo>
                      <a:pt x="1905000" y="277586"/>
                    </a:lnTo>
                    <a:lnTo>
                      <a:pt x="1842408" y="367393"/>
                    </a:lnTo>
                    <a:lnTo>
                      <a:pt x="1673679" y="212271"/>
                    </a:lnTo>
                    <a:lnTo>
                      <a:pt x="1608365" y="89807"/>
                    </a:lnTo>
                    <a:lnTo>
                      <a:pt x="1464129" y="0"/>
                    </a:lnTo>
                    <a:lnTo>
                      <a:pt x="1303565" y="81643"/>
                    </a:lnTo>
                    <a:lnTo>
                      <a:pt x="1295400" y="155121"/>
                    </a:lnTo>
                    <a:lnTo>
                      <a:pt x="1377043" y="288471"/>
                    </a:lnTo>
                    <a:lnTo>
                      <a:pt x="1616529" y="296636"/>
                    </a:lnTo>
                    <a:lnTo>
                      <a:pt x="1662793" y="394607"/>
                    </a:lnTo>
                    <a:lnTo>
                      <a:pt x="1600200" y="517071"/>
                    </a:lnTo>
                    <a:lnTo>
                      <a:pt x="1513115" y="582386"/>
                    </a:lnTo>
                    <a:lnTo>
                      <a:pt x="1439636" y="691243"/>
                    </a:lnTo>
                    <a:lnTo>
                      <a:pt x="1450522" y="810986"/>
                    </a:lnTo>
                    <a:lnTo>
                      <a:pt x="1458686" y="830036"/>
                    </a:lnTo>
                    <a:lnTo>
                      <a:pt x="1534886" y="868136"/>
                    </a:lnTo>
                    <a:lnTo>
                      <a:pt x="1910443" y="819150"/>
                    </a:lnTo>
                    <a:lnTo>
                      <a:pt x="2008415" y="824593"/>
                    </a:lnTo>
                    <a:lnTo>
                      <a:pt x="2079172" y="865414"/>
                    </a:lnTo>
                    <a:lnTo>
                      <a:pt x="2054679" y="1006929"/>
                    </a:lnTo>
                    <a:lnTo>
                      <a:pt x="2008415" y="1042307"/>
                    </a:lnTo>
                    <a:lnTo>
                      <a:pt x="1861458" y="1023257"/>
                    </a:lnTo>
                    <a:lnTo>
                      <a:pt x="1845129" y="1025979"/>
                    </a:lnTo>
                    <a:lnTo>
                      <a:pt x="1817915" y="955221"/>
                    </a:lnTo>
                    <a:lnTo>
                      <a:pt x="1684565" y="976993"/>
                    </a:lnTo>
                    <a:lnTo>
                      <a:pt x="1641022" y="1045029"/>
                    </a:lnTo>
                    <a:lnTo>
                      <a:pt x="1567543" y="1123950"/>
                    </a:lnTo>
                    <a:lnTo>
                      <a:pt x="1635579" y="1232807"/>
                    </a:lnTo>
                    <a:lnTo>
                      <a:pt x="1768929" y="1289957"/>
                    </a:lnTo>
                    <a:lnTo>
                      <a:pt x="1804308" y="1417864"/>
                    </a:lnTo>
                    <a:lnTo>
                      <a:pt x="1766208" y="1480457"/>
                    </a:lnTo>
                    <a:lnTo>
                      <a:pt x="1646465" y="1515836"/>
                    </a:lnTo>
                    <a:lnTo>
                      <a:pt x="1602922" y="1510393"/>
                    </a:lnTo>
                    <a:cubicBezTo>
                      <a:pt x="1602015" y="1544864"/>
                      <a:pt x="1601107" y="1579336"/>
                      <a:pt x="1600200" y="1613807"/>
                    </a:cubicBezTo>
                    <a:lnTo>
                      <a:pt x="1608365" y="1725386"/>
                    </a:lnTo>
                    <a:lnTo>
                      <a:pt x="1551215" y="1839686"/>
                    </a:lnTo>
                    <a:lnTo>
                      <a:pt x="1390650" y="1853293"/>
                    </a:lnTo>
                    <a:lnTo>
                      <a:pt x="1295400" y="1747157"/>
                    </a:lnTo>
                    <a:lnTo>
                      <a:pt x="1265465" y="1589314"/>
                    </a:lnTo>
                    <a:lnTo>
                      <a:pt x="1085850" y="1570264"/>
                    </a:lnTo>
                    <a:lnTo>
                      <a:pt x="955222" y="1469571"/>
                    </a:lnTo>
                    <a:lnTo>
                      <a:pt x="930729" y="1499507"/>
                    </a:lnTo>
                    <a:lnTo>
                      <a:pt x="819150" y="1485900"/>
                    </a:lnTo>
                    <a:lnTo>
                      <a:pt x="734786" y="1532164"/>
                    </a:lnTo>
                    <a:lnTo>
                      <a:pt x="655865" y="1619250"/>
                    </a:lnTo>
                    <a:lnTo>
                      <a:pt x="519793" y="1842407"/>
                    </a:lnTo>
                    <a:lnTo>
                      <a:pt x="410936" y="1948543"/>
                    </a:lnTo>
                    <a:lnTo>
                      <a:pt x="312965" y="1986643"/>
                    </a:lnTo>
                    <a:lnTo>
                      <a:pt x="144236" y="1981200"/>
                    </a:lnTo>
                    <a:lnTo>
                      <a:pt x="54429" y="2152650"/>
                    </a:lnTo>
                    <a:lnTo>
                      <a:pt x="136072" y="2324100"/>
                    </a:lnTo>
                    <a:lnTo>
                      <a:pt x="117022" y="2460171"/>
                    </a:lnTo>
                    <a:lnTo>
                      <a:pt x="0" y="2566307"/>
                    </a:lnTo>
                    <a:close/>
                  </a:path>
                </a:pathLst>
              </a:custGeom>
              <a:solidFill>
                <a:srgbClr val="FF0000">
                  <a:alpha val="20000"/>
                </a:srgbClr>
              </a:solidFill>
              <a:ln w="12700">
                <a:solidFill>
                  <a:srgbClr val="FF0000">
                    <a:alpha val="1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D90F755-1722-45CF-A9B9-675F3878FCEC}"/>
                  </a:ext>
                </a:extLst>
              </p:cNvPr>
              <p:cNvSpPr/>
              <p:nvPr/>
            </p:nvSpPr>
            <p:spPr>
              <a:xfrm>
                <a:off x="2356757" y="2941864"/>
                <a:ext cx="2873829" cy="2881993"/>
              </a:xfrm>
              <a:custGeom>
                <a:avLst/>
                <a:gdLst>
                  <a:gd name="connsiteX0" fmla="*/ 2722 w 2873829"/>
                  <a:gd name="connsiteY0" fmla="*/ 2879272 h 2881993"/>
                  <a:gd name="connsiteX1" fmla="*/ 0 w 2873829"/>
                  <a:gd name="connsiteY1" fmla="*/ 0 h 2881993"/>
                  <a:gd name="connsiteX2" fmla="*/ 2873829 w 2873829"/>
                  <a:gd name="connsiteY2" fmla="*/ 5443 h 2881993"/>
                  <a:gd name="connsiteX3" fmla="*/ 2868386 w 2873829"/>
                  <a:gd name="connsiteY3" fmla="*/ 337457 h 2881993"/>
                  <a:gd name="connsiteX4" fmla="*/ 2688772 w 2873829"/>
                  <a:gd name="connsiteY4" fmla="*/ 413657 h 2881993"/>
                  <a:gd name="connsiteX5" fmla="*/ 2460172 w 2873829"/>
                  <a:gd name="connsiteY5" fmla="*/ 372836 h 2881993"/>
                  <a:gd name="connsiteX6" fmla="*/ 2400300 w 2873829"/>
                  <a:gd name="connsiteY6" fmla="*/ 359229 h 2881993"/>
                  <a:gd name="connsiteX7" fmla="*/ 2209800 w 2873829"/>
                  <a:gd name="connsiteY7" fmla="*/ 329293 h 2881993"/>
                  <a:gd name="connsiteX8" fmla="*/ 2122714 w 2873829"/>
                  <a:gd name="connsiteY8" fmla="*/ 386443 h 2881993"/>
                  <a:gd name="connsiteX9" fmla="*/ 2128157 w 2873829"/>
                  <a:gd name="connsiteY9" fmla="*/ 487136 h 2881993"/>
                  <a:gd name="connsiteX10" fmla="*/ 2136322 w 2873829"/>
                  <a:gd name="connsiteY10" fmla="*/ 612322 h 2881993"/>
                  <a:gd name="connsiteX11" fmla="*/ 2073729 w 2873829"/>
                  <a:gd name="connsiteY11" fmla="*/ 685800 h 2881993"/>
                  <a:gd name="connsiteX12" fmla="*/ 1915886 w 2873829"/>
                  <a:gd name="connsiteY12" fmla="*/ 530679 h 2881993"/>
                  <a:gd name="connsiteX13" fmla="*/ 1842407 w 2873829"/>
                  <a:gd name="connsiteY13" fmla="*/ 402772 h 2881993"/>
                  <a:gd name="connsiteX14" fmla="*/ 1709057 w 2873829"/>
                  <a:gd name="connsiteY14" fmla="*/ 321129 h 2881993"/>
                  <a:gd name="connsiteX15" fmla="*/ 1551214 w 2873829"/>
                  <a:gd name="connsiteY15" fmla="*/ 389165 h 2881993"/>
                  <a:gd name="connsiteX16" fmla="*/ 1534886 w 2873829"/>
                  <a:gd name="connsiteY16" fmla="*/ 468086 h 2881993"/>
                  <a:gd name="connsiteX17" fmla="*/ 1608364 w 2873829"/>
                  <a:gd name="connsiteY17" fmla="*/ 601436 h 2881993"/>
                  <a:gd name="connsiteX18" fmla="*/ 1728107 w 2873829"/>
                  <a:gd name="connsiteY18" fmla="*/ 615043 h 2881993"/>
                  <a:gd name="connsiteX19" fmla="*/ 1842407 w 2873829"/>
                  <a:gd name="connsiteY19" fmla="*/ 617765 h 2881993"/>
                  <a:gd name="connsiteX20" fmla="*/ 1905000 w 2873829"/>
                  <a:gd name="connsiteY20" fmla="*/ 710293 h 2881993"/>
                  <a:gd name="connsiteX21" fmla="*/ 1831522 w 2873829"/>
                  <a:gd name="connsiteY21" fmla="*/ 835479 h 2881993"/>
                  <a:gd name="connsiteX22" fmla="*/ 1747157 w 2873829"/>
                  <a:gd name="connsiteY22" fmla="*/ 908957 h 2881993"/>
                  <a:gd name="connsiteX23" fmla="*/ 1681843 w 2873829"/>
                  <a:gd name="connsiteY23" fmla="*/ 1009650 h 2881993"/>
                  <a:gd name="connsiteX24" fmla="*/ 1684564 w 2873829"/>
                  <a:gd name="connsiteY24" fmla="*/ 1132115 h 2881993"/>
                  <a:gd name="connsiteX25" fmla="*/ 1692729 w 2873829"/>
                  <a:gd name="connsiteY25" fmla="*/ 1151165 h 2881993"/>
                  <a:gd name="connsiteX26" fmla="*/ 1758043 w 2873829"/>
                  <a:gd name="connsiteY26" fmla="*/ 1183822 h 2881993"/>
                  <a:gd name="connsiteX27" fmla="*/ 1828800 w 2873829"/>
                  <a:gd name="connsiteY27" fmla="*/ 1170215 h 2881993"/>
                  <a:gd name="connsiteX28" fmla="*/ 1975757 w 2873829"/>
                  <a:gd name="connsiteY28" fmla="*/ 1148443 h 2881993"/>
                  <a:gd name="connsiteX29" fmla="*/ 2130879 w 2873829"/>
                  <a:gd name="connsiteY29" fmla="*/ 1140279 h 2881993"/>
                  <a:gd name="connsiteX30" fmla="*/ 2242457 w 2873829"/>
                  <a:gd name="connsiteY30" fmla="*/ 1145722 h 2881993"/>
                  <a:gd name="connsiteX31" fmla="*/ 2315936 w 2873829"/>
                  <a:gd name="connsiteY31" fmla="*/ 1186543 h 2881993"/>
                  <a:gd name="connsiteX32" fmla="*/ 2307772 w 2873829"/>
                  <a:gd name="connsiteY32" fmla="*/ 1224643 h 2881993"/>
                  <a:gd name="connsiteX33" fmla="*/ 2288722 w 2873829"/>
                  <a:gd name="connsiteY33" fmla="*/ 1330779 h 2881993"/>
                  <a:gd name="connsiteX34" fmla="*/ 2247900 w 2873829"/>
                  <a:gd name="connsiteY34" fmla="*/ 1368879 h 2881993"/>
                  <a:gd name="connsiteX35" fmla="*/ 2087336 w 2873829"/>
                  <a:gd name="connsiteY35" fmla="*/ 1341665 h 2881993"/>
                  <a:gd name="connsiteX36" fmla="*/ 2049236 w 2873829"/>
                  <a:gd name="connsiteY36" fmla="*/ 1273629 h 2881993"/>
                  <a:gd name="connsiteX37" fmla="*/ 1921329 w 2873829"/>
                  <a:gd name="connsiteY37" fmla="*/ 1289957 h 2881993"/>
                  <a:gd name="connsiteX38" fmla="*/ 1877786 w 2873829"/>
                  <a:gd name="connsiteY38" fmla="*/ 1360715 h 2881993"/>
                  <a:gd name="connsiteX39" fmla="*/ 1796143 w 2873829"/>
                  <a:gd name="connsiteY39" fmla="*/ 1439636 h 2881993"/>
                  <a:gd name="connsiteX40" fmla="*/ 1869622 w 2873829"/>
                  <a:gd name="connsiteY40" fmla="*/ 1540329 h 2881993"/>
                  <a:gd name="connsiteX41" fmla="*/ 2011136 w 2873829"/>
                  <a:gd name="connsiteY41" fmla="*/ 1613807 h 2881993"/>
                  <a:gd name="connsiteX42" fmla="*/ 2038350 w 2873829"/>
                  <a:gd name="connsiteY42" fmla="*/ 1741715 h 2881993"/>
                  <a:gd name="connsiteX43" fmla="*/ 2002972 w 2873829"/>
                  <a:gd name="connsiteY43" fmla="*/ 1793422 h 2881993"/>
                  <a:gd name="connsiteX44" fmla="*/ 1896836 w 2873829"/>
                  <a:gd name="connsiteY44" fmla="*/ 1828800 h 2881993"/>
                  <a:gd name="connsiteX45" fmla="*/ 1839686 w 2873829"/>
                  <a:gd name="connsiteY45" fmla="*/ 1826079 h 2881993"/>
                  <a:gd name="connsiteX46" fmla="*/ 1836964 w 2873829"/>
                  <a:gd name="connsiteY46" fmla="*/ 1940379 h 2881993"/>
                  <a:gd name="connsiteX47" fmla="*/ 1847850 w 2873829"/>
                  <a:gd name="connsiteY47" fmla="*/ 2046515 h 2881993"/>
                  <a:gd name="connsiteX48" fmla="*/ 1793422 w 2873829"/>
                  <a:gd name="connsiteY48" fmla="*/ 2149929 h 2881993"/>
                  <a:gd name="connsiteX49" fmla="*/ 1654629 w 2873829"/>
                  <a:gd name="connsiteY49" fmla="*/ 2177143 h 2881993"/>
                  <a:gd name="connsiteX50" fmla="*/ 1534886 w 2873829"/>
                  <a:gd name="connsiteY50" fmla="*/ 2081893 h 2881993"/>
                  <a:gd name="connsiteX51" fmla="*/ 1504950 w 2873829"/>
                  <a:gd name="connsiteY51" fmla="*/ 1902279 h 2881993"/>
                  <a:gd name="connsiteX52" fmla="*/ 1328057 w 2873829"/>
                  <a:gd name="connsiteY52" fmla="*/ 1877786 h 2881993"/>
                  <a:gd name="connsiteX53" fmla="*/ 1197429 w 2873829"/>
                  <a:gd name="connsiteY53" fmla="*/ 1790700 h 2881993"/>
                  <a:gd name="connsiteX54" fmla="*/ 1162050 w 2873829"/>
                  <a:gd name="connsiteY54" fmla="*/ 1812472 h 2881993"/>
                  <a:gd name="connsiteX55" fmla="*/ 1055914 w 2873829"/>
                  <a:gd name="connsiteY55" fmla="*/ 1809750 h 2881993"/>
                  <a:gd name="connsiteX56" fmla="*/ 985157 w 2873829"/>
                  <a:gd name="connsiteY56" fmla="*/ 1839686 h 2881993"/>
                  <a:gd name="connsiteX57" fmla="*/ 887186 w 2873829"/>
                  <a:gd name="connsiteY57" fmla="*/ 1943100 h 2881993"/>
                  <a:gd name="connsiteX58" fmla="*/ 832757 w 2873829"/>
                  <a:gd name="connsiteY58" fmla="*/ 2038350 h 2881993"/>
                  <a:gd name="connsiteX59" fmla="*/ 762000 w 2873829"/>
                  <a:gd name="connsiteY59" fmla="*/ 2147207 h 2881993"/>
                  <a:gd name="connsiteX60" fmla="*/ 655864 w 2873829"/>
                  <a:gd name="connsiteY60" fmla="*/ 2258786 h 2881993"/>
                  <a:gd name="connsiteX61" fmla="*/ 541564 w 2873829"/>
                  <a:gd name="connsiteY61" fmla="*/ 2294165 h 2881993"/>
                  <a:gd name="connsiteX62" fmla="*/ 381000 w 2873829"/>
                  <a:gd name="connsiteY62" fmla="*/ 2299607 h 2881993"/>
                  <a:gd name="connsiteX63" fmla="*/ 296636 w 2873829"/>
                  <a:gd name="connsiteY63" fmla="*/ 2460172 h 2881993"/>
                  <a:gd name="connsiteX64" fmla="*/ 383722 w 2873829"/>
                  <a:gd name="connsiteY64" fmla="*/ 2647950 h 2881993"/>
                  <a:gd name="connsiteX65" fmla="*/ 353786 w 2873829"/>
                  <a:gd name="connsiteY65" fmla="*/ 2778579 h 2881993"/>
                  <a:gd name="connsiteX66" fmla="*/ 231322 w 2873829"/>
                  <a:gd name="connsiteY66" fmla="*/ 2881993 h 2881993"/>
                  <a:gd name="connsiteX67" fmla="*/ 2722 w 2873829"/>
                  <a:gd name="connsiteY67" fmla="*/ 2879272 h 2881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873829" h="2881993">
                    <a:moveTo>
                      <a:pt x="2722" y="2879272"/>
                    </a:moveTo>
                    <a:cubicBezTo>
                      <a:pt x="1815" y="1919515"/>
                      <a:pt x="907" y="959757"/>
                      <a:pt x="0" y="0"/>
                    </a:cubicBezTo>
                    <a:lnTo>
                      <a:pt x="2873829" y="5443"/>
                    </a:lnTo>
                    <a:cubicBezTo>
                      <a:pt x="2872015" y="116114"/>
                      <a:pt x="2870200" y="226786"/>
                      <a:pt x="2868386" y="337457"/>
                    </a:cubicBezTo>
                    <a:lnTo>
                      <a:pt x="2688772" y="413657"/>
                    </a:lnTo>
                    <a:lnTo>
                      <a:pt x="2460172" y="372836"/>
                    </a:lnTo>
                    <a:lnTo>
                      <a:pt x="2400300" y="359229"/>
                    </a:lnTo>
                    <a:lnTo>
                      <a:pt x="2209800" y="329293"/>
                    </a:lnTo>
                    <a:lnTo>
                      <a:pt x="2122714" y="386443"/>
                    </a:lnTo>
                    <a:lnTo>
                      <a:pt x="2128157" y="487136"/>
                    </a:lnTo>
                    <a:lnTo>
                      <a:pt x="2136322" y="612322"/>
                    </a:lnTo>
                    <a:lnTo>
                      <a:pt x="2073729" y="685800"/>
                    </a:lnTo>
                    <a:lnTo>
                      <a:pt x="1915886" y="530679"/>
                    </a:lnTo>
                    <a:lnTo>
                      <a:pt x="1842407" y="402772"/>
                    </a:lnTo>
                    <a:lnTo>
                      <a:pt x="1709057" y="321129"/>
                    </a:lnTo>
                    <a:lnTo>
                      <a:pt x="1551214" y="389165"/>
                    </a:lnTo>
                    <a:lnTo>
                      <a:pt x="1534886" y="468086"/>
                    </a:lnTo>
                    <a:lnTo>
                      <a:pt x="1608364" y="601436"/>
                    </a:lnTo>
                    <a:lnTo>
                      <a:pt x="1728107" y="615043"/>
                    </a:lnTo>
                    <a:lnTo>
                      <a:pt x="1842407" y="617765"/>
                    </a:lnTo>
                    <a:lnTo>
                      <a:pt x="1905000" y="710293"/>
                    </a:lnTo>
                    <a:lnTo>
                      <a:pt x="1831522" y="835479"/>
                    </a:lnTo>
                    <a:lnTo>
                      <a:pt x="1747157" y="908957"/>
                    </a:lnTo>
                    <a:lnTo>
                      <a:pt x="1681843" y="1009650"/>
                    </a:lnTo>
                    <a:lnTo>
                      <a:pt x="1684564" y="1132115"/>
                    </a:lnTo>
                    <a:lnTo>
                      <a:pt x="1692729" y="1151165"/>
                    </a:lnTo>
                    <a:lnTo>
                      <a:pt x="1758043" y="1183822"/>
                    </a:lnTo>
                    <a:lnTo>
                      <a:pt x="1828800" y="1170215"/>
                    </a:lnTo>
                    <a:lnTo>
                      <a:pt x="1975757" y="1148443"/>
                    </a:lnTo>
                    <a:lnTo>
                      <a:pt x="2130879" y="1140279"/>
                    </a:lnTo>
                    <a:lnTo>
                      <a:pt x="2242457" y="1145722"/>
                    </a:lnTo>
                    <a:lnTo>
                      <a:pt x="2315936" y="1186543"/>
                    </a:lnTo>
                    <a:lnTo>
                      <a:pt x="2307772" y="1224643"/>
                    </a:lnTo>
                    <a:lnTo>
                      <a:pt x="2288722" y="1330779"/>
                    </a:lnTo>
                    <a:lnTo>
                      <a:pt x="2247900" y="1368879"/>
                    </a:lnTo>
                    <a:lnTo>
                      <a:pt x="2087336" y="1341665"/>
                    </a:lnTo>
                    <a:lnTo>
                      <a:pt x="2049236" y="1273629"/>
                    </a:lnTo>
                    <a:lnTo>
                      <a:pt x="1921329" y="1289957"/>
                    </a:lnTo>
                    <a:lnTo>
                      <a:pt x="1877786" y="1360715"/>
                    </a:lnTo>
                    <a:lnTo>
                      <a:pt x="1796143" y="1439636"/>
                    </a:lnTo>
                    <a:lnTo>
                      <a:pt x="1869622" y="1540329"/>
                    </a:lnTo>
                    <a:lnTo>
                      <a:pt x="2011136" y="1613807"/>
                    </a:lnTo>
                    <a:lnTo>
                      <a:pt x="2038350" y="1741715"/>
                    </a:lnTo>
                    <a:lnTo>
                      <a:pt x="2002972" y="1793422"/>
                    </a:lnTo>
                    <a:lnTo>
                      <a:pt x="1896836" y="1828800"/>
                    </a:lnTo>
                    <a:lnTo>
                      <a:pt x="1839686" y="1826079"/>
                    </a:lnTo>
                    <a:cubicBezTo>
                      <a:pt x="1838779" y="1864179"/>
                      <a:pt x="1837871" y="1902279"/>
                      <a:pt x="1836964" y="1940379"/>
                    </a:cubicBezTo>
                    <a:lnTo>
                      <a:pt x="1847850" y="2046515"/>
                    </a:lnTo>
                    <a:lnTo>
                      <a:pt x="1793422" y="2149929"/>
                    </a:lnTo>
                    <a:lnTo>
                      <a:pt x="1654629" y="2177143"/>
                    </a:lnTo>
                    <a:lnTo>
                      <a:pt x="1534886" y="2081893"/>
                    </a:lnTo>
                    <a:lnTo>
                      <a:pt x="1504950" y="1902279"/>
                    </a:lnTo>
                    <a:lnTo>
                      <a:pt x="1328057" y="1877786"/>
                    </a:lnTo>
                    <a:lnTo>
                      <a:pt x="1197429" y="1790700"/>
                    </a:lnTo>
                    <a:lnTo>
                      <a:pt x="1162050" y="1812472"/>
                    </a:lnTo>
                    <a:lnTo>
                      <a:pt x="1055914" y="1809750"/>
                    </a:lnTo>
                    <a:lnTo>
                      <a:pt x="985157" y="1839686"/>
                    </a:lnTo>
                    <a:lnTo>
                      <a:pt x="887186" y="1943100"/>
                    </a:lnTo>
                    <a:lnTo>
                      <a:pt x="832757" y="2038350"/>
                    </a:lnTo>
                    <a:lnTo>
                      <a:pt x="762000" y="2147207"/>
                    </a:lnTo>
                    <a:lnTo>
                      <a:pt x="655864" y="2258786"/>
                    </a:lnTo>
                    <a:lnTo>
                      <a:pt x="541564" y="2294165"/>
                    </a:lnTo>
                    <a:lnTo>
                      <a:pt x="381000" y="2299607"/>
                    </a:lnTo>
                    <a:lnTo>
                      <a:pt x="296636" y="2460172"/>
                    </a:lnTo>
                    <a:lnTo>
                      <a:pt x="383722" y="2647950"/>
                    </a:lnTo>
                    <a:lnTo>
                      <a:pt x="353786" y="2778579"/>
                    </a:lnTo>
                    <a:lnTo>
                      <a:pt x="231322" y="2881993"/>
                    </a:lnTo>
                    <a:lnTo>
                      <a:pt x="2722" y="2879272"/>
                    </a:lnTo>
                    <a:close/>
                  </a:path>
                </a:pathLst>
              </a:custGeom>
              <a:solidFill>
                <a:schemeClr val="accent1">
                  <a:alpha val="15000"/>
                </a:schemeClr>
              </a:solidFill>
              <a:ln w="12700">
                <a:solidFill>
                  <a:schemeClr val="accent1">
                    <a:shade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B9968896-6E59-4A75-9620-9C0F9065C0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51584" y="2941802"/>
                <a:ext cx="2880000" cy="2880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Oval 53">
                <a:extLst>
                  <a:ext uri="{FF2B5EF4-FFF2-40B4-BE49-F238E27FC236}">
                    <a16:creationId xmlns:a16="http://schemas.microsoft.com/office/drawing/2014/main" id="{CD97C03E-07E2-43F6-AB32-9529D6364428}"/>
                  </a:ext>
                </a:extLst>
              </p:cNvPr>
              <p:cNvSpPr/>
              <p:nvPr/>
            </p:nvSpPr>
            <p:spPr>
              <a:xfrm>
                <a:off x="2517488" y="3073704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53">
                <a:extLst>
                  <a:ext uri="{FF2B5EF4-FFF2-40B4-BE49-F238E27FC236}">
                    <a16:creationId xmlns:a16="http://schemas.microsoft.com/office/drawing/2014/main" id="{F88EC2D4-37C6-465C-946B-80AED30B55D3}"/>
                  </a:ext>
                </a:extLst>
              </p:cNvPr>
              <p:cNvSpPr/>
              <p:nvPr/>
            </p:nvSpPr>
            <p:spPr>
              <a:xfrm>
                <a:off x="2568726" y="3378594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Oval 53">
                <a:extLst>
                  <a:ext uri="{FF2B5EF4-FFF2-40B4-BE49-F238E27FC236}">
                    <a16:creationId xmlns:a16="http://schemas.microsoft.com/office/drawing/2014/main" id="{D9E9EDC5-17A9-4915-A361-EA3D86DB53FF}"/>
                  </a:ext>
                </a:extLst>
              </p:cNvPr>
              <p:cNvSpPr/>
              <p:nvPr/>
            </p:nvSpPr>
            <p:spPr>
              <a:xfrm>
                <a:off x="2900686" y="3127704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Oval 53">
                <a:extLst>
                  <a:ext uri="{FF2B5EF4-FFF2-40B4-BE49-F238E27FC236}">
                    <a16:creationId xmlns:a16="http://schemas.microsoft.com/office/drawing/2014/main" id="{052EE119-2E9F-413C-9D47-AB67A965B152}"/>
                  </a:ext>
                </a:extLst>
              </p:cNvPr>
              <p:cNvSpPr/>
              <p:nvPr/>
            </p:nvSpPr>
            <p:spPr>
              <a:xfrm>
                <a:off x="2460726" y="3781704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Oval 53">
                <a:extLst>
                  <a:ext uri="{FF2B5EF4-FFF2-40B4-BE49-F238E27FC236}">
                    <a16:creationId xmlns:a16="http://schemas.microsoft.com/office/drawing/2014/main" id="{15EBCD12-E6A1-482A-904E-68DB74E03E38}"/>
                  </a:ext>
                </a:extLst>
              </p:cNvPr>
              <p:cNvSpPr/>
              <p:nvPr/>
            </p:nvSpPr>
            <p:spPr>
              <a:xfrm>
                <a:off x="3300380" y="4577055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Oval 53">
                <a:extLst>
                  <a:ext uri="{FF2B5EF4-FFF2-40B4-BE49-F238E27FC236}">
                    <a16:creationId xmlns:a16="http://schemas.microsoft.com/office/drawing/2014/main" id="{14959019-A057-488F-8D8C-D1FC57B268E2}"/>
                  </a:ext>
                </a:extLst>
              </p:cNvPr>
              <p:cNvSpPr/>
              <p:nvPr/>
            </p:nvSpPr>
            <p:spPr>
              <a:xfrm>
                <a:off x="2733330" y="3727704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Oval 53">
                <a:extLst>
                  <a:ext uri="{FF2B5EF4-FFF2-40B4-BE49-F238E27FC236}">
                    <a16:creationId xmlns:a16="http://schemas.microsoft.com/office/drawing/2014/main" id="{4454E34B-4138-49B7-97EF-07C17AAB5455}"/>
                  </a:ext>
                </a:extLst>
              </p:cNvPr>
              <p:cNvSpPr/>
              <p:nvPr/>
            </p:nvSpPr>
            <p:spPr>
              <a:xfrm>
                <a:off x="3370036" y="3181704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F62CE8A-9CED-408D-9C4A-44E242486D3C}"/>
                  </a:ext>
                </a:extLst>
              </p:cNvPr>
              <p:cNvSpPr/>
              <p:nvPr/>
            </p:nvSpPr>
            <p:spPr>
              <a:xfrm>
                <a:off x="2625330" y="4218496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5" name="Oval 53">
                <a:extLst>
                  <a:ext uri="{FF2B5EF4-FFF2-40B4-BE49-F238E27FC236}">
                    <a16:creationId xmlns:a16="http://schemas.microsoft.com/office/drawing/2014/main" id="{004EC548-7A60-4C13-9D24-7C1CF27DB4F9}"/>
                  </a:ext>
                </a:extLst>
              </p:cNvPr>
              <p:cNvSpPr/>
              <p:nvPr/>
            </p:nvSpPr>
            <p:spPr>
              <a:xfrm>
                <a:off x="2577687" y="4641761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3">
                <a:extLst>
                  <a:ext uri="{FF2B5EF4-FFF2-40B4-BE49-F238E27FC236}">
                    <a16:creationId xmlns:a16="http://schemas.microsoft.com/office/drawing/2014/main" id="{52C76FE5-927A-4752-87BB-82C5D76994AE}"/>
                  </a:ext>
                </a:extLst>
              </p:cNvPr>
              <p:cNvSpPr/>
              <p:nvPr/>
            </p:nvSpPr>
            <p:spPr>
              <a:xfrm>
                <a:off x="3424036" y="3630681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3">
                <a:extLst>
                  <a:ext uri="{FF2B5EF4-FFF2-40B4-BE49-F238E27FC236}">
                    <a16:creationId xmlns:a16="http://schemas.microsoft.com/office/drawing/2014/main" id="{39DC4E1D-1338-43AC-B7F7-615B19932640}"/>
                  </a:ext>
                </a:extLst>
              </p:cNvPr>
              <p:cNvSpPr/>
              <p:nvPr/>
            </p:nvSpPr>
            <p:spPr>
              <a:xfrm>
                <a:off x="2991443" y="3964658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8" name="Oval 53">
                <a:extLst>
                  <a:ext uri="{FF2B5EF4-FFF2-40B4-BE49-F238E27FC236}">
                    <a16:creationId xmlns:a16="http://schemas.microsoft.com/office/drawing/2014/main" id="{E66AB9AF-07BC-4AF9-8068-485E34CC27DB}"/>
                  </a:ext>
                </a:extLst>
              </p:cNvPr>
              <p:cNvSpPr/>
              <p:nvPr/>
            </p:nvSpPr>
            <p:spPr>
              <a:xfrm>
                <a:off x="3842490" y="3144655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9" name="Oval 53">
                <a:extLst>
                  <a:ext uri="{FF2B5EF4-FFF2-40B4-BE49-F238E27FC236}">
                    <a16:creationId xmlns:a16="http://schemas.microsoft.com/office/drawing/2014/main" id="{69430EE0-5611-40E2-8217-BBA6AAF31CE1}"/>
                  </a:ext>
                </a:extLst>
              </p:cNvPr>
              <p:cNvSpPr/>
              <p:nvPr/>
            </p:nvSpPr>
            <p:spPr>
              <a:xfrm>
                <a:off x="3478036" y="3959488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Oval 53">
                <a:extLst>
                  <a:ext uri="{FF2B5EF4-FFF2-40B4-BE49-F238E27FC236}">
                    <a16:creationId xmlns:a16="http://schemas.microsoft.com/office/drawing/2014/main" id="{D528CED6-44FB-448F-A0BB-8CEBF8DA83B2}"/>
                  </a:ext>
                </a:extLst>
              </p:cNvPr>
              <p:cNvSpPr/>
              <p:nvPr/>
            </p:nvSpPr>
            <p:spPr>
              <a:xfrm>
                <a:off x="3015637" y="4767048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Oval 53">
                <a:extLst>
                  <a:ext uri="{FF2B5EF4-FFF2-40B4-BE49-F238E27FC236}">
                    <a16:creationId xmlns:a16="http://schemas.microsoft.com/office/drawing/2014/main" id="{EFF3A426-FE04-45DC-A4A9-75CBBD555964}"/>
                  </a:ext>
                </a:extLst>
              </p:cNvPr>
              <p:cNvSpPr/>
              <p:nvPr/>
            </p:nvSpPr>
            <p:spPr>
              <a:xfrm>
                <a:off x="3696627" y="3471522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Oval 53">
                <a:extLst>
                  <a:ext uri="{FF2B5EF4-FFF2-40B4-BE49-F238E27FC236}">
                    <a16:creationId xmlns:a16="http://schemas.microsoft.com/office/drawing/2014/main" id="{150529E5-D2B4-4ED9-9116-41908B500DB2}"/>
                  </a:ext>
                </a:extLst>
              </p:cNvPr>
              <p:cNvSpPr/>
              <p:nvPr/>
            </p:nvSpPr>
            <p:spPr>
              <a:xfrm>
                <a:off x="4304255" y="3198655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Oval 53">
                <a:extLst>
                  <a:ext uri="{FF2B5EF4-FFF2-40B4-BE49-F238E27FC236}">
                    <a16:creationId xmlns:a16="http://schemas.microsoft.com/office/drawing/2014/main" id="{FFBA07B3-534D-42EC-9FE1-1E2C2F08514B}"/>
                  </a:ext>
                </a:extLst>
              </p:cNvPr>
              <p:cNvSpPr/>
              <p:nvPr/>
            </p:nvSpPr>
            <p:spPr>
              <a:xfrm>
                <a:off x="4015390" y="4208655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Oval 53">
                <a:extLst>
                  <a:ext uri="{FF2B5EF4-FFF2-40B4-BE49-F238E27FC236}">
                    <a16:creationId xmlns:a16="http://schemas.microsoft.com/office/drawing/2014/main" id="{E3EE8B68-C49F-4BA7-B682-61AD50A117A3}"/>
                  </a:ext>
                </a:extLst>
              </p:cNvPr>
              <p:cNvSpPr/>
              <p:nvPr/>
            </p:nvSpPr>
            <p:spPr>
              <a:xfrm>
                <a:off x="2930288" y="4387294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5" name="Oval 53">
                <a:extLst>
                  <a:ext uri="{FF2B5EF4-FFF2-40B4-BE49-F238E27FC236}">
                    <a16:creationId xmlns:a16="http://schemas.microsoft.com/office/drawing/2014/main" id="{A70C9DAA-A0AD-454A-9B53-23AFAA3DADC2}"/>
                  </a:ext>
                </a:extLst>
              </p:cNvPr>
              <p:cNvSpPr/>
              <p:nvPr/>
            </p:nvSpPr>
            <p:spPr>
              <a:xfrm>
                <a:off x="3298926" y="4304618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Oval 53">
                <a:extLst>
                  <a:ext uri="{FF2B5EF4-FFF2-40B4-BE49-F238E27FC236}">
                    <a16:creationId xmlns:a16="http://schemas.microsoft.com/office/drawing/2014/main" id="{1CE55C9A-83CF-40A7-97C4-38085D93A4F4}"/>
                  </a:ext>
                </a:extLst>
              </p:cNvPr>
              <p:cNvSpPr/>
              <p:nvPr/>
            </p:nvSpPr>
            <p:spPr>
              <a:xfrm>
                <a:off x="3830470" y="3943704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7" name="Oval 53">
                <a:extLst>
                  <a:ext uri="{FF2B5EF4-FFF2-40B4-BE49-F238E27FC236}">
                    <a16:creationId xmlns:a16="http://schemas.microsoft.com/office/drawing/2014/main" id="{8FA98602-7C67-4542-A48A-8BB251C51BFF}"/>
                  </a:ext>
                </a:extLst>
              </p:cNvPr>
              <p:cNvSpPr/>
              <p:nvPr/>
            </p:nvSpPr>
            <p:spPr>
              <a:xfrm>
                <a:off x="3696627" y="4326496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8" name="Oval 53">
                <a:extLst>
                  <a:ext uri="{FF2B5EF4-FFF2-40B4-BE49-F238E27FC236}">
                    <a16:creationId xmlns:a16="http://schemas.microsoft.com/office/drawing/2014/main" id="{02AF29C1-F330-4265-8F09-BAD30BDFC80C}"/>
                  </a:ext>
                </a:extLst>
              </p:cNvPr>
              <p:cNvSpPr/>
              <p:nvPr/>
            </p:nvSpPr>
            <p:spPr>
              <a:xfrm>
                <a:off x="4030862" y="3629304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9" name="Oval 53">
                <a:extLst>
                  <a:ext uri="{FF2B5EF4-FFF2-40B4-BE49-F238E27FC236}">
                    <a16:creationId xmlns:a16="http://schemas.microsoft.com/office/drawing/2014/main" id="{1EE3633E-B448-4C10-824B-AD8D10DD2A69}"/>
                  </a:ext>
                </a:extLst>
              </p:cNvPr>
              <p:cNvSpPr/>
              <p:nvPr/>
            </p:nvSpPr>
            <p:spPr>
              <a:xfrm>
                <a:off x="3904635" y="4631055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0" name="Oval 53">
                <a:extLst>
                  <a:ext uri="{FF2B5EF4-FFF2-40B4-BE49-F238E27FC236}">
                    <a16:creationId xmlns:a16="http://schemas.microsoft.com/office/drawing/2014/main" id="{E4F494F5-3E67-49BA-94B3-A6C3501CC7C1}"/>
                  </a:ext>
                </a:extLst>
              </p:cNvPr>
              <p:cNvSpPr/>
              <p:nvPr/>
            </p:nvSpPr>
            <p:spPr>
              <a:xfrm>
                <a:off x="2614864" y="5050348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1" name="Oval 53">
                <a:extLst>
                  <a:ext uri="{FF2B5EF4-FFF2-40B4-BE49-F238E27FC236}">
                    <a16:creationId xmlns:a16="http://schemas.microsoft.com/office/drawing/2014/main" id="{05A26747-B062-44F1-B804-0A7517380098}"/>
                  </a:ext>
                </a:extLst>
              </p:cNvPr>
              <p:cNvSpPr/>
              <p:nvPr/>
            </p:nvSpPr>
            <p:spPr>
              <a:xfrm>
                <a:off x="4201233" y="4577055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2" name="Oval 53">
                <a:extLst>
                  <a:ext uri="{FF2B5EF4-FFF2-40B4-BE49-F238E27FC236}">
                    <a16:creationId xmlns:a16="http://schemas.microsoft.com/office/drawing/2014/main" id="{95D1C712-5BC6-41C1-A7CD-CF517FAEDC81}"/>
                  </a:ext>
                </a:extLst>
              </p:cNvPr>
              <p:cNvSpPr/>
              <p:nvPr/>
            </p:nvSpPr>
            <p:spPr>
              <a:xfrm>
                <a:off x="2974688" y="3530904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3" name="Oval 53">
                <a:extLst>
                  <a:ext uri="{FF2B5EF4-FFF2-40B4-BE49-F238E27FC236}">
                    <a16:creationId xmlns:a16="http://schemas.microsoft.com/office/drawing/2014/main" id="{791E0233-105E-4410-847D-79E8EBBC301D}"/>
                  </a:ext>
                </a:extLst>
              </p:cNvPr>
              <p:cNvSpPr/>
              <p:nvPr/>
            </p:nvSpPr>
            <p:spPr>
              <a:xfrm>
                <a:off x="3650978" y="4663756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4" name="Oval 53">
                <a:extLst>
                  <a:ext uri="{FF2B5EF4-FFF2-40B4-BE49-F238E27FC236}">
                    <a16:creationId xmlns:a16="http://schemas.microsoft.com/office/drawing/2014/main" id="{0C1BC7C3-8009-4C7F-A732-C868CC6199FA}"/>
                  </a:ext>
                </a:extLst>
              </p:cNvPr>
              <p:cNvSpPr/>
              <p:nvPr/>
            </p:nvSpPr>
            <p:spPr>
              <a:xfrm>
                <a:off x="4354032" y="3471522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5" name="Oval 53">
                <a:extLst>
                  <a:ext uri="{FF2B5EF4-FFF2-40B4-BE49-F238E27FC236}">
                    <a16:creationId xmlns:a16="http://schemas.microsoft.com/office/drawing/2014/main" id="{8877C1A2-4995-4562-993C-410EB8B96745}"/>
                  </a:ext>
                </a:extLst>
              </p:cNvPr>
              <p:cNvSpPr/>
              <p:nvPr/>
            </p:nvSpPr>
            <p:spPr>
              <a:xfrm>
                <a:off x="4012635" y="4907228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6" name="Oval 53">
                <a:extLst>
                  <a:ext uri="{FF2B5EF4-FFF2-40B4-BE49-F238E27FC236}">
                    <a16:creationId xmlns:a16="http://schemas.microsoft.com/office/drawing/2014/main" id="{9D7E45BD-7306-495D-930F-41AEA6A1133A}"/>
                  </a:ext>
                </a:extLst>
              </p:cNvPr>
              <p:cNvSpPr/>
              <p:nvPr/>
            </p:nvSpPr>
            <p:spPr>
              <a:xfrm>
                <a:off x="4712571" y="3144655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7" name="Oval 53">
                <a:extLst>
                  <a:ext uri="{FF2B5EF4-FFF2-40B4-BE49-F238E27FC236}">
                    <a16:creationId xmlns:a16="http://schemas.microsoft.com/office/drawing/2014/main" id="{F0D6B294-B372-4F29-A02C-37500E603A95}"/>
                  </a:ext>
                </a:extLst>
              </p:cNvPr>
              <p:cNvSpPr/>
              <p:nvPr/>
            </p:nvSpPr>
            <p:spPr>
              <a:xfrm>
                <a:off x="2514726" y="5549190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8" name="Oval 53">
                <a:extLst>
                  <a:ext uri="{FF2B5EF4-FFF2-40B4-BE49-F238E27FC236}">
                    <a16:creationId xmlns:a16="http://schemas.microsoft.com/office/drawing/2014/main" id="{30E7C604-B260-4B67-BA1B-112643A357F4}"/>
                  </a:ext>
                </a:extLst>
              </p:cNvPr>
              <p:cNvSpPr/>
              <p:nvPr/>
            </p:nvSpPr>
            <p:spPr>
              <a:xfrm>
                <a:off x="2841330" y="5048815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9" name="Oval 53">
                <a:extLst>
                  <a:ext uri="{FF2B5EF4-FFF2-40B4-BE49-F238E27FC236}">
                    <a16:creationId xmlns:a16="http://schemas.microsoft.com/office/drawing/2014/main" id="{4461A088-04D5-419F-9D21-3907DA2F6CD2}"/>
                  </a:ext>
                </a:extLst>
              </p:cNvPr>
              <p:cNvSpPr/>
              <p:nvPr/>
            </p:nvSpPr>
            <p:spPr>
              <a:xfrm>
                <a:off x="4961357" y="3181704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80" name="Isosceles Triangle 58">
                <a:extLst>
                  <a:ext uri="{FF2B5EF4-FFF2-40B4-BE49-F238E27FC236}">
                    <a16:creationId xmlns:a16="http://schemas.microsoft.com/office/drawing/2014/main" id="{3CC950A2-4F23-4703-B48A-4497AFA03410}"/>
                  </a:ext>
                </a:extLst>
              </p:cNvPr>
              <p:cNvSpPr/>
              <p:nvPr/>
            </p:nvSpPr>
            <p:spPr>
              <a:xfrm>
                <a:off x="4030862" y="3385086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Isosceles Triangle 58">
                <a:extLst>
                  <a:ext uri="{FF2B5EF4-FFF2-40B4-BE49-F238E27FC236}">
                    <a16:creationId xmlns:a16="http://schemas.microsoft.com/office/drawing/2014/main" id="{907922D9-7F00-416E-9197-D92777EDE2B6}"/>
                  </a:ext>
                </a:extLst>
              </p:cNvPr>
              <p:cNvSpPr/>
              <p:nvPr/>
            </p:nvSpPr>
            <p:spPr>
              <a:xfrm>
                <a:off x="4694462" y="3439173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Isosceles Triangle 58">
                <a:extLst>
                  <a:ext uri="{FF2B5EF4-FFF2-40B4-BE49-F238E27FC236}">
                    <a16:creationId xmlns:a16="http://schemas.microsoft.com/office/drawing/2014/main" id="{316E4B73-E64B-4C86-8984-E4A14F7366E9}"/>
                  </a:ext>
                </a:extLst>
              </p:cNvPr>
              <p:cNvSpPr/>
              <p:nvPr/>
            </p:nvSpPr>
            <p:spPr>
              <a:xfrm>
                <a:off x="4218611" y="3877808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Isosceles Triangle 58">
                <a:extLst>
                  <a:ext uri="{FF2B5EF4-FFF2-40B4-BE49-F238E27FC236}">
                    <a16:creationId xmlns:a16="http://schemas.microsoft.com/office/drawing/2014/main" id="{F2622F3B-1F67-4CCC-AC51-0E56F1155055}"/>
                  </a:ext>
                </a:extLst>
              </p:cNvPr>
              <p:cNvSpPr/>
              <p:nvPr/>
            </p:nvSpPr>
            <p:spPr>
              <a:xfrm>
                <a:off x="4945262" y="3683304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Isosceles Triangle 58">
                <a:extLst>
                  <a:ext uri="{FF2B5EF4-FFF2-40B4-BE49-F238E27FC236}">
                    <a16:creationId xmlns:a16="http://schemas.microsoft.com/office/drawing/2014/main" id="{1390EAC4-B238-46CB-84BB-A1B133A2854D}"/>
                  </a:ext>
                </a:extLst>
              </p:cNvPr>
              <p:cNvSpPr/>
              <p:nvPr/>
            </p:nvSpPr>
            <p:spPr>
              <a:xfrm>
                <a:off x="4615497" y="3889704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Isosceles Triangle 58">
                <a:extLst>
                  <a:ext uri="{FF2B5EF4-FFF2-40B4-BE49-F238E27FC236}">
                    <a16:creationId xmlns:a16="http://schemas.microsoft.com/office/drawing/2014/main" id="{78F7386F-D658-40B6-8D13-1A37C1EBB4C2}"/>
                  </a:ext>
                </a:extLst>
              </p:cNvPr>
              <p:cNvSpPr/>
              <p:nvPr/>
            </p:nvSpPr>
            <p:spPr>
              <a:xfrm>
                <a:off x="4372326" y="4313984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Isosceles Triangle 58">
                <a:extLst>
                  <a:ext uri="{FF2B5EF4-FFF2-40B4-BE49-F238E27FC236}">
                    <a16:creationId xmlns:a16="http://schemas.microsoft.com/office/drawing/2014/main" id="{80E68D1D-DEC4-42BD-BC3C-776D56C29745}"/>
                  </a:ext>
                </a:extLst>
              </p:cNvPr>
              <p:cNvSpPr/>
              <p:nvPr/>
            </p:nvSpPr>
            <p:spPr>
              <a:xfrm>
                <a:off x="4423921" y="4821048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Isosceles Triangle 58">
                <a:extLst>
                  <a:ext uri="{FF2B5EF4-FFF2-40B4-BE49-F238E27FC236}">
                    <a16:creationId xmlns:a16="http://schemas.microsoft.com/office/drawing/2014/main" id="{7FD47495-667D-4AC6-A651-09103E5CD329}"/>
                  </a:ext>
                </a:extLst>
              </p:cNvPr>
              <p:cNvSpPr/>
              <p:nvPr/>
            </p:nvSpPr>
            <p:spPr>
              <a:xfrm>
                <a:off x="4729225" y="4555847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58">
                <a:extLst>
                  <a:ext uri="{FF2B5EF4-FFF2-40B4-BE49-F238E27FC236}">
                    <a16:creationId xmlns:a16="http://schemas.microsoft.com/office/drawing/2014/main" id="{41443940-0F78-4F3A-BDC3-F96417EA94AB}"/>
                  </a:ext>
                </a:extLst>
              </p:cNvPr>
              <p:cNvSpPr/>
              <p:nvPr/>
            </p:nvSpPr>
            <p:spPr>
              <a:xfrm>
                <a:off x="3406926" y="4830717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58">
                <a:extLst>
                  <a:ext uri="{FF2B5EF4-FFF2-40B4-BE49-F238E27FC236}">
                    <a16:creationId xmlns:a16="http://schemas.microsoft.com/office/drawing/2014/main" id="{641F9FFE-9841-443B-9F86-D820CE89E7F7}"/>
                  </a:ext>
                </a:extLst>
              </p:cNvPr>
              <p:cNvSpPr/>
              <p:nvPr/>
            </p:nvSpPr>
            <p:spPr>
              <a:xfrm>
                <a:off x="4335662" y="3689886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Isosceles Triangle 58">
                <a:extLst>
                  <a:ext uri="{FF2B5EF4-FFF2-40B4-BE49-F238E27FC236}">
                    <a16:creationId xmlns:a16="http://schemas.microsoft.com/office/drawing/2014/main" id="{7E535F05-A32A-4D3C-9D28-09738630F5D5}"/>
                  </a:ext>
                </a:extLst>
              </p:cNvPr>
              <p:cNvSpPr/>
              <p:nvPr/>
            </p:nvSpPr>
            <p:spPr>
              <a:xfrm>
                <a:off x="3106538" y="5215955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Isosceles Triangle 58">
                <a:extLst>
                  <a:ext uri="{FF2B5EF4-FFF2-40B4-BE49-F238E27FC236}">
                    <a16:creationId xmlns:a16="http://schemas.microsoft.com/office/drawing/2014/main" id="{B8E95EBE-5770-4FBB-9CD0-8411149576FC}"/>
                  </a:ext>
                </a:extLst>
              </p:cNvPr>
              <p:cNvSpPr/>
              <p:nvPr/>
            </p:nvSpPr>
            <p:spPr>
              <a:xfrm>
                <a:off x="3686057" y="4960030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Isosceles Triangle 58">
                <a:extLst>
                  <a:ext uri="{FF2B5EF4-FFF2-40B4-BE49-F238E27FC236}">
                    <a16:creationId xmlns:a16="http://schemas.microsoft.com/office/drawing/2014/main" id="{DA11ECC3-EFF6-468B-A88A-2632947B42AE}"/>
                  </a:ext>
                </a:extLst>
              </p:cNvPr>
              <p:cNvSpPr/>
              <p:nvPr/>
            </p:nvSpPr>
            <p:spPr>
              <a:xfrm>
                <a:off x="4867765" y="4852030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Isosceles Triangle 58">
                <a:extLst>
                  <a:ext uri="{FF2B5EF4-FFF2-40B4-BE49-F238E27FC236}">
                    <a16:creationId xmlns:a16="http://schemas.microsoft.com/office/drawing/2014/main" id="{5492CBBC-67A4-4E09-B0F7-E694142DB95F}"/>
                  </a:ext>
                </a:extLst>
              </p:cNvPr>
              <p:cNvSpPr/>
              <p:nvPr/>
            </p:nvSpPr>
            <p:spPr>
              <a:xfrm>
                <a:off x="4867765" y="4213569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Isosceles Triangle 58">
                <a:extLst>
                  <a:ext uri="{FF2B5EF4-FFF2-40B4-BE49-F238E27FC236}">
                    <a16:creationId xmlns:a16="http://schemas.microsoft.com/office/drawing/2014/main" id="{E2818317-D5AF-4DA1-9F4F-F9FBC8D3474F}"/>
                  </a:ext>
                </a:extLst>
              </p:cNvPr>
              <p:cNvSpPr/>
              <p:nvPr/>
            </p:nvSpPr>
            <p:spPr>
              <a:xfrm>
                <a:off x="5090449" y="4469055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Isosceles Triangle 58">
                <a:extLst>
                  <a:ext uri="{FF2B5EF4-FFF2-40B4-BE49-F238E27FC236}">
                    <a16:creationId xmlns:a16="http://schemas.microsoft.com/office/drawing/2014/main" id="{2E4C284B-DF77-4CE7-ABEF-F163BA0A6FD7}"/>
                  </a:ext>
                </a:extLst>
              </p:cNvPr>
              <p:cNvSpPr/>
              <p:nvPr/>
            </p:nvSpPr>
            <p:spPr>
              <a:xfrm>
                <a:off x="2846773" y="5443173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Isosceles Triangle 58">
                <a:extLst>
                  <a:ext uri="{FF2B5EF4-FFF2-40B4-BE49-F238E27FC236}">
                    <a16:creationId xmlns:a16="http://schemas.microsoft.com/office/drawing/2014/main" id="{D06F3694-1FAE-4DD2-9B86-89374BF4C061}"/>
                  </a:ext>
                </a:extLst>
              </p:cNvPr>
              <p:cNvSpPr/>
              <p:nvPr/>
            </p:nvSpPr>
            <p:spPr>
              <a:xfrm>
                <a:off x="3514926" y="5432769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Isosceles Triangle 58">
                <a:extLst>
                  <a:ext uri="{FF2B5EF4-FFF2-40B4-BE49-F238E27FC236}">
                    <a16:creationId xmlns:a16="http://schemas.microsoft.com/office/drawing/2014/main" id="{E9001037-8C2D-4612-9A9F-95B9C3B85151}"/>
                  </a:ext>
                </a:extLst>
              </p:cNvPr>
              <p:cNvSpPr/>
              <p:nvPr/>
            </p:nvSpPr>
            <p:spPr>
              <a:xfrm>
                <a:off x="3244926" y="5591815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Isosceles Triangle 58">
                <a:extLst>
                  <a:ext uri="{FF2B5EF4-FFF2-40B4-BE49-F238E27FC236}">
                    <a16:creationId xmlns:a16="http://schemas.microsoft.com/office/drawing/2014/main" id="{6364ED4C-7117-4E2C-A0EC-128D5EB3DCF9}"/>
                  </a:ext>
                </a:extLst>
              </p:cNvPr>
              <p:cNvSpPr/>
              <p:nvPr/>
            </p:nvSpPr>
            <p:spPr>
              <a:xfrm>
                <a:off x="3904635" y="5280645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Isosceles Triangle 58">
                <a:extLst>
                  <a:ext uri="{FF2B5EF4-FFF2-40B4-BE49-F238E27FC236}">
                    <a16:creationId xmlns:a16="http://schemas.microsoft.com/office/drawing/2014/main" id="{6462C575-276D-4606-B521-54FB00F4F0FD}"/>
                  </a:ext>
                </a:extLst>
              </p:cNvPr>
              <p:cNvSpPr/>
              <p:nvPr/>
            </p:nvSpPr>
            <p:spPr>
              <a:xfrm>
                <a:off x="3884470" y="5524026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Isosceles Triangle 58">
                <a:extLst>
                  <a:ext uri="{FF2B5EF4-FFF2-40B4-BE49-F238E27FC236}">
                    <a16:creationId xmlns:a16="http://schemas.microsoft.com/office/drawing/2014/main" id="{F21CACE9-3282-4528-8EB2-410870A020A8}"/>
                  </a:ext>
                </a:extLst>
              </p:cNvPr>
              <p:cNvSpPr/>
              <p:nvPr/>
            </p:nvSpPr>
            <p:spPr>
              <a:xfrm>
                <a:off x="4314655" y="5249990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Isosceles Triangle 58">
                <a:extLst>
                  <a:ext uri="{FF2B5EF4-FFF2-40B4-BE49-F238E27FC236}">
                    <a16:creationId xmlns:a16="http://schemas.microsoft.com/office/drawing/2014/main" id="{1D7BCF39-0B41-465A-96CB-8D3133A3E290}"/>
                  </a:ext>
                </a:extLst>
              </p:cNvPr>
              <p:cNvSpPr/>
              <p:nvPr/>
            </p:nvSpPr>
            <p:spPr>
              <a:xfrm>
                <a:off x="4604065" y="5094394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Isosceles Triangle 58">
                <a:extLst>
                  <a:ext uri="{FF2B5EF4-FFF2-40B4-BE49-F238E27FC236}">
                    <a16:creationId xmlns:a16="http://schemas.microsoft.com/office/drawing/2014/main" id="{EC5A926C-8758-4AAA-8BB2-D1BA16A3B54A}"/>
                  </a:ext>
                </a:extLst>
              </p:cNvPr>
              <p:cNvSpPr/>
              <p:nvPr/>
            </p:nvSpPr>
            <p:spPr>
              <a:xfrm>
                <a:off x="4531921" y="5632026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Isosceles Triangle 58">
                <a:extLst>
                  <a:ext uri="{FF2B5EF4-FFF2-40B4-BE49-F238E27FC236}">
                    <a16:creationId xmlns:a16="http://schemas.microsoft.com/office/drawing/2014/main" id="{A46A521D-DA21-4051-AD28-E01C3F327E8F}"/>
                  </a:ext>
                </a:extLst>
              </p:cNvPr>
              <p:cNvSpPr/>
              <p:nvPr/>
            </p:nvSpPr>
            <p:spPr>
              <a:xfrm>
                <a:off x="4924684" y="5186655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Isosceles Triangle 58">
                <a:extLst>
                  <a:ext uri="{FF2B5EF4-FFF2-40B4-BE49-F238E27FC236}">
                    <a16:creationId xmlns:a16="http://schemas.microsoft.com/office/drawing/2014/main" id="{7912F337-0E23-4E9E-9F8C-B68AAA441B1B}"/>
                  </a:ext>
                </a:extLst>
              </p:cNvPr>
              <p:cNvSpPr/>
              <p:nvPr/>
            </p:nvSpPr>
            <p:spPr>
              <a:xfrm>
                <a:off x="4156228" y="5567061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Isosceles Triangle 58">
                <a:extLst>
                  <a:ext uri="{FF2B5EF4-FFF2-40B4-BE49-F238E27FC236}">
                    <a16:creationId xmlns:a16="http://schemas.microsoft.com/office/drawing/2014/main" id="{7D0C480B-14C6-4C6D-AE26-4A53E9F866BD}"/>
                  </a:ext>
                </a:extLst>
              </p:cNvPr>
              <p:cNvSpPr/>
              <p:nvPr/>
            </p:nvSpPr>
            <p:spPr>
              <a:xfrm>
                <a:off x="4945262" y="5578026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Isosceles Triangle 58">
                <a:extLst>
                  <a:ext uri="{FF2B5EF4-FFF2-40B4-BE49-F238E27FC236}">
                    <a16:creationId xmlns:a16="http://schemas.microsoft.com/office/drawing/2014/main" id="{2C4777F5-8942-45F1-887F-B68DFE9BCF06}"/>
                  </a:ext>
                </a:extLst>
              </p:cNvPr>
              <p:cNvSpPr/>
              <p:nvPr/>
            </p:nvSpPr>
            <p:spPr>
              <a:xfrm>
                <a:off x="3454828" y="5188740"/>
                <a:ext cx="108000" cy="108000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53">
                <a:extLst>
                  <a:ext uri="{FF2B5EF4-FFF2-40B4-BE49-F238E27FC236}">
                    <a16:creationId xmlns:a16="http://schemas.microsoft.com/office/drawing/2014/main" id="{0F872011-62FA-4544-8A8A-D4F155C1FFF0}"/>
                  </a:ext>
                </a:extLst>
              </p:cNvPr>
              <p:cNvSpPr/>
              <p:nvPr/>
            </p:nvSpPr>
            <p:spPr>
              <a:xfrm>
                <a:off x="4512928" y="4134689"/>
                <a:ext cx="108000" cy="10800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568B396C-A18A-4CFC-9E5D-C8E6DE60EEE8}"/>
                </a:ext>
              </a:extLst>
            </p:cNvPr>
            <p:cNvSpPr/>
            <p:nvPr/>
          </p:nvSpPr>
          <p:spPr>
            <a:xfrm>
              <a:off x="2454234" y="3021105"/>
              <a:ext cx="2776351" cy="2793846"/>
            </a:xfrm>
            <a:custGeom>
              <a:avLst/>
              <a:gdLst>
                <a:gd name="connsiteX0" fmla="*/ 0 w 2826327"/>
                <a:gd name="connsiteY0" fmla="*/ 2759034 h 2759034"/>
                <a:gd name="connsiteX1" fmla="*/ 55418 w 2826327"/>
                <a:gd name="connsiteY1" fmla="*/ 2751117 h 2759034"/>
                <a:gd name="connsiteX2" fmla="*/ 95002 w 2826327"/>
                <a:gd name="connsiteY2" fmla="*/ 2731325 h 2759034"/>
                <a:gd name="connsiteX3" fmla="*/ 126670 w 2826327"/>
                <a:gd name="connsiteY3" fmla="*/ 2711532 h 2759034"/>
                <a:gd name="connsiteX4" fmla="*/ 142504 w 2826327"/>
                <a:gd name="connsiteY4" fmla="*/ 2703615 h 2759034"/>
                <a:gd name="connsiteX5" fmla="*/ 154379 w 2826327"/>
                <a:gd name="connsiteY5" fmla="*/ 2695699 h 2759034"/>
                <a:gd name="connsiteX6" fmla="*/ 178130 w 2826327"/>
                <a:gd name="connsiteY6" fmla="*/ 2687782 h 2759034"/>
                <a:gd name="connsiteX7" fmla="*/ 193963 w 2826327"/>
                <a:gd name="connsiteY7" fmla="*/ 2675906 h 2759034"/>
                <a:gd name="connsiteX8" fmla="*/ 205839 w 2826327"/>
                <a:gd name="connsiteY8" fmla="*/ 2671948 h 2759034"/>
                <a:gd name="connsiteX9" fmla="*/ 229589 w 2826327"/>
                <a:gd name="connsiteY9" fmla="*/ 2648197 h 2759034"/>
                <a:gd name="connsiteX10" fmla="*/ 241465 w 2826327"/>
                <a:gd name="connsiteY10" fmla="*/ 2636322 h 2759034"/>
                <a:gd name="connsiteX11" fmla="*/ 253340 w 2826327"/>
                <a:gd name="connsiteY11" fmla="*/ 2624447 h 2759034"/>
                <a:gd name="connsiteX12" fmla="*/ 269174 w 2826327"/>
                <a:gd name="connsiteY12" fmla="*/ 2600696 h 2759034"/>
                <a:gd name="connsiteX13" fmla="*/ 277091 w 2826327"/>
                <a:gd name="connsiteY13" fmla="*/ 2588821 h 2759034"/>
                <a:gd name="connsiteX14" fmla="*/ 288966 w 2826327"/>
                <a:gd name="connsiteY14" fmla="*/ 2576945 h 2759034"/>
                <a:gd name="connsiteX15" fmla="*/ 308758 w 2826327"/>
                <a:gd name="connsiteY15" fmla="*/ 2541319 h 2759034"/>
                <a:gd name="connsiteX16" fmla="*/ 316675 w 2826327"/>
                <a:gd name="connsiteY16" fmla="*/ 2525486 h 2759034"/>
                <a:gd name="connsiteX17" fmla="*/ 320634 w 2826327"/>
                <a:gd name="connsiteY17" fmla="*/ 2513610 h 2759034"/>
                <a:gd name="connsiteX18" fmla="*/ 328550 w 2826327"/>
                <a:gd name="connsiteY18" fmla="*/ 2501735 h 2759034"/>
                <a:gd name="connsiteX19" fmla="*/ 336467 w 2826327"/>
                <a:gd name="connsiteY19" fmla="*/ 2477984 h 2759034"/>
                <a:gd name="connsiteX20" fmla="*/ 348343 w 2826327"/>
                <a:gd name="connsiteY20" fmla="*/ 2454234 h 2759034"/>
                <a:gd name="connsiteX21" fmla="*/ 360218 w 2826327"/>
                <a:gd name="connsiteY21" fmla="*/ 2430483 h 2759034"/>
                <a:gd name="connsiteX22" fmla="*/ 372093 w 2826327"/>
                <a:gd name="connsiteY22" fmla="*/ 2402774 h 2759034"/>
                <a:gd name="connsiteX23" fmla="*/ 380010 w 2826327"/>
                <a:gd name="connsiteY23" fmla="*/ 2390899 h 2759034"/>
                <a:gd name="connsiteX24" fmla="*/ 383969 w 2826327"/>
                <a:gd name="connsiteY24" fmla="*/ 2379023 h 2759034"/>
                <a:gd name="connsiteX25" fmla="*/ 411678 w 2826327"/>
                <a:gd name="connsiteY25" fmla="*/ 2327564 h 2759034"/>
                <a:gd name="connsiteX26" fmla="*/ 415636 w 2826327"/>
                <a:gd name="connsiteY26" fmla="*/ 2315688 h 2759034"/>
                <a:gd name="connsiteX27" fmla="*/ 423553 w 2826327"/>
                <a:gd name="connsiteY27" fmla="*/ 2303813 h 2759034"/>
                <a:gd name="connsiteX28" fmla="*/ 427511 w 2826327"/>
                <a:gd name="connsiteY28" fmla="*/ 2287979 h 2759034"/>
                <a:gd name="connsiteX29" fmla="*/ 439387 w 2826327"/>
                <a:gd name="connsiteY29" fmla="*/ 2268187 h 2759034"/>
                <a:gd name="connsiteX30" fmla="*/ 455221 w 2826327"/>
                <a:gd name="connsiteY30" fmla="*/ 2232561 h 2759034"/>
                <a:gd name="connsiteX31" fmla="*/ 467096 w 2826327"/>
                <a:gd name="connsiteY31" fmla="*/ 2208810 h 2759034"/>
                <a:gd name="connsiteX32" fmla="*/ 471054 w 2826327"/>
                <a:gd name="connsiteY32" fmla="*/ 2196935 h 2759034"/>
                <a:gd name="connsiteX33" fmla="*/ 478971 w 2826327"/>
                <a:gd name="connsiteY33" fmla="*/ 2185060 h 2759034"/>
                <a:gd name="connsiteX34" fmla="*/ 482930 w 2826327"/>
                <a:gd name="connsiteY34" fmla="*/ 2173184 h 2759034"/>
                <a:gd name="connsiteX35" fmla="*/ 490847 w 2826327"/>
                <a:gd name="connsiteY35" fmla="*/ 2157351 h 2759034"/>
                <a:gd name="connsiteX36" fmla="*/ 498763 w 2826327"/>
                <a:gd name="connsiteY36" fmla="*/ 2129641 h 2759034"/>
                <a:gd name="connsiteX37" fmla="*/ 518556 w 2826327"/>
                <a:gd name="connsiteY37" fmla="*/ 2105891 h 2759034"/>
                <a:gd name="connsiteX38" fmla="*/ 538348 w 2826327"/>
                <a:gd name="connsiteY38" fmla="*/ 2066306 h 2759034"/>
                <a:gd name="connsiteX39" fmla="*/ 546265 w 2826327"/>
                <a:gd name="connsiteY39" fmla="*/ 2042556 h 2759034"/>
                <a:gd name="connsiteX40" fmla="*/ 566057 w 2826327"/>
                <a:gd name="connsiteY40" fmla="*/ 2014847 h 2759034"/>
                <a:gd name="connsiteX41" fmla="*/ 581891 w 2826327"/>
                <a:gd name="connsiteY41" fmla="*/ 1991096 h 2759034"/>
                <a:gd name="connsiteX42" fmla="*/ 601683 w 2826327"/>
                <a:gd name="connsiteY42" fmla="*/ 1963387 h 2759034"/>
                <a:gd name="connsiteX43" fmla="*/ 613558 w 2826327"/>
                <a:gd name="connsiteY43" fmla="*/ 1951512 h 2759034"/>
                <a:gd name="connsiteX44" fmla="*/ 637309 w 2826327"/>
                <a:gd name="connsiteY44" fmla="*/ 1919844 h 2759034"/>
                <a:gd name="connsiteX45" fmla="*/ 700644 w 2826327"/>
                <a:gd name="connsiteY45" fmla="*/ 1856509 h 2759034"/>
                <a:gd name="connsiteX46" fmla="*/ 712519 w 2826327"/>
                <a:gd name="connsiteY46" fmla="*/ 1844634 h 2759034"/>
                <a:gd name="connsiteX47" fmla="*/ 724395 w 2826327"/>
                <a:gd name="connsiteY47" fmla="*/ 1832758 h 2759034"/>
                <a:gd name="connsiteX48" fmla="*/ 748145 w 2826327"/>
                <a:gd name="connsiteY48" fmla="*/ 1816925 h 2759034"/>
                <a:gd name="connsiteX49" fmla="*/ 775854 w 2826327"/>
                <a:gd name="connsiteY49" fmla="*/ 1801091 h 2759034"/>
                <a:gd name="connsiteX50" fmla="*/ 815439 w 2826327"/>
                <a:gd name="connsiteY50" fmla="*/ 1793174 h 2759034"/>
                <a:gd name="connsiteX51" fmla="*/ 858982 w 2826327"/>
                <a:gd name="connsiteY51" fmla="*/ 1785257 h 2759034"/>
                <a:gd name="connsiteX52" fmla="*/ 1025236 w 2826327"/>
                <a:gd name="connsiteY52" fmla="*/ 1789215 h 2759034"/>
                <a:gd name="connsiteX53" fmla="*/ 1068779 w 2826327"/>
                <a:gd name="connsiteY53" fmla="*/ 1801091 h 2759034"/>
                <a:gd name="connsiteX54" fmla="*/ 1096488 w 2826327"/>
                <a:gd name="connsiteY54" fmla="*/ 1805049 h 2759034"/>
                <a:gd name="connsiteX55" fmla="*/ 1108363 w 2826327"/>
                <a:gd name="connsiteY55" fmla="*/ 1809008 h 2759034"/>
                <a:gd name="connsiteX56" fmla="*/ 1159823 w 2826327"/>
                <a:gd name="connsiteY56" fmla="*/ 1816925 h 2759034"/>
                <a:gd name="connsiteX57" fmla="*/ 1179615 w 2826327"/>
                <a:gd name="connsiteY57" fmla="*/ 1820883 h 2759034"/>
                <a:gd name="connsiteX58" fmla="*/ 1211283 w 2826327"/>
                <a:gd name="connsiteY58" fmla="*/ 1836717 h 2759034"/>
                <a:gd name="connsiteX59" fmla="*/ 1227117 w 2826327"/>
                <a:gd name="connsiteY59" fmla="*/ 1844634 h 2759034"/>
                <a:gd name="connsiteX60" fmla="*/ 1266701 w 2826327"/>
                <a:gd name="connsiteY60" fmla="*/ 1864426 h 2759034"/>
                <a:gd name="connsiteX61" fmla="*/ 1282535 w 2826327"/>
                <a:gd name="connsiteY61" fmla="*/ 1876301 h 2759034"/>
                <a:gd name="connsiteX62" fmla="*/ 1314202 w 2826327"/>
                <a:gd name="connsiteY62" fmla="*/ 1884218 h 2759034"/>
                <a:gd name="connsiteX63" fmla="*/ 1341911 w 2826327"/>
                <a:gd name="connsiteY63" fmla="*/ 1900052 h 2759034"/>
                <a:gd name="connsiteX64" fmla="*/ 1381496 w 2826327"/>
                <a:gd name="connsiteY64" fmla="*/ 1919844 h 2759034"/>
                <a:gd name="connsiteX65" fmla="*/ 1401288 w 2826327"/>
                <a:gd name="connsiteY65" fmla="*/ 1923802 h 2759034"/>
                <a:gd name="connsiteX66" fmla="*/ 1444831 w 2826327"/>
                <a:gd name="connsiteY66" fmla="*/ 1939636 h 2759034"/>
                <a:gd name="connsiteX67" fmla="*/ 1468582 w 2826327"/>
                <a:gd name="connsiteY67" fmla="*/ 1947553 h 2759034"/>
                <a:gd name="connsiteX68" fmla="*/ 1492332 w 2826327"/>
                <a:gd name="connsiteY68" fmla="*/ 1943595 h 2759034"/>
                <a:gd name="connsiteX69" fmla="*/ 1516083 w 2826327"/>
                <a:gd name="connsiteY69" fmla="*/ 1935678 h 2759034"/>
                <a:gd name="connsiteX70" fmla="*/ 1527958 w 2826327"/>
                <a:gd name="connsiteY70" fmla="*/ 1931719 h 2759034"/>
                <a:gd name="connsiteX71" fmla="*/ 1622961 w 2826327"/>
                <a:gd name="connsiteY71" fmla="*/ 1927761 h 2759034"/>
                <a:gd name="connsiteX72" fmla="*/ 1658587 w 2826327"/>
                <a:gd name="connsiteY72" fmla="*/ 1923802 h 2759034"/>
                <a:gd name="connsiteX73" fmla="*/ 1682337 w 2826327"/>
                <a:gd name="connsiteY73" fmla="*/ 1915886 h 2759034"/>
                <a:gd name="connsiteX74" fmla="*/ 1706088 w 2826327"/>
                <a:gd name="connsiteY74" fmla="*/ 1904010 h 2759034"/>
                <a:gd name="connsiteX75" fmla="*/ 1729839 w 2826327"/>
                <a:gd name="connsiteY75" fmla="*/ 1892135 h 2759034"/>
                <a:gd name="connsiteX76" fmla="*/ 1745672 w 2826327"/>
                <a:gd name="connsiteY76" fmla="*/ 1880260 h 2759034"/>
                <a:gd name="connsiteX77" fmla="*/ 1777340 w 2826327"/>
                <a:gd name="connsiteY77" fmla="*/ 1864426 h 2759034"/>
                <a:gd name="connsiteX78" fmla="*/ 1797132 w 2826327"/>
                <a:gd name="connsiteY78" fmla="*/ 1840675 h 2759034"/>
                <a:gd name="connsiteX79" fmla="*/ 1809008 w 2826327"/>
                <a:gd name="connsiteY79" fmla="*/ 1832758 h 2759034"/>
                <a:gd name="connsiteX80" fmla="*/ 1832758 w 2826327"/>
                <a:gd name="connsiteY80" fmla="*/ 1809008 h 2759034"/>
                <a:gd name="connsiteX81" fmla="*/ 1836717 w 2826327"/>
                <a:gd name="connsiteY81" fmla="*/ 1797132 h 2759034"/>
                <a:gd name="connsiteX82" fmla="*/ 1864426 w 2826327"/>
                <a:gd name="connsiteY82" fmla="*/ 1765465 h 2759034"/>
                <a:gd name="connsiteX83" fmla="*/ 1868384 w 2826327"/>
                <a:gd name="connsiteY83" fmla="*/ 1753589 h 2759034"/>
                <a:gd name="connsiteX84" fmla="*/ 1896093 w 2826327"/>
                <a:gd name="connsiteY84" fmla="*/ 1717964 h 2759034"/>
                <a:gd name="connsiteX85" fmla="*/ 1919844 w 2826327"/>
                <a:gd name="connsiteY85" fmla="*/ 1678379 h 2759034"/>
                <a:gd name="connsiteX86" fmla="*/ 1931719 w 2826327"/>
                <a:gd name="connsiteY86" fmla="*/ 1650670 h 2759034"/>
                <a:gd name="connsiteX87" fmla="*/ 1935678 w 2826327"/>
                <a:gd name="connsiteY87" fmla="*/ 1638795 h 2759034"/>
                <a:gd name="connsiteX88" fmla="*/ 1955470 w 2826327"/>
                <a:gd name="connsiteY88" fmla="*/ 1595252 h 2759034"/>
                <a:gd name="connsiteX89" fmla="*/ 1959428 w 2826327"/>
                <a:gd name="connsiteY89" fmla="*/ 1575460 h 2759034"/>
                <a:gd name="connsiteX90" fmla="*/ 1975262 w 2826327"/>
                <a:gd name="connsiteY90" fmla="*/ 1524000 h 2759034"/>
                <a:gd name="connsiteX91" fmla="*/ 1983179 w 2826327"/>
                <a:gd name="connsiteY91" fmla="*/ 1488374 h 2759034"/>
                <a:gd name="connsiteX92" fmla="*/ 1983179 w 2826327"/>
                <a:gd name="connsiteY92" fmla="*/ 1330036 h 2759034"/>
                <a:gd name="connsiteX93" fmla="*/ 1979221 w 2826327"/>
                <a:gd name="connsiteY93" fmla="*/ 1302327 h 2759034"/>
                <a:gd name="connsiteX94" fmla="*/ 1959428 w 2826327"/>
                <a:gd name="connsiteY94" fmla="*/ 1270660 h 2759034"/>
                <a:gd name="connsiteX95" fmla="*/ 1955470 w 2826327"/>
                <a:gd name="connsiteY95" fmla="*/ 1258784 h 2759034"/>
                <a:gd name="connsiteX96" fmla="*/ 1931719 w 2826327"/>
                <a:gd name="connsiteY96" fmla="*/ 1231075 h 2759034"/>
                <a:gd name="connsiteX97" fmla="*/ 1923802 w 2826327"/>
                <a:gd name="connsiteY97" fmla="*/ 1219200 h 2759034"/>
                <a:gd name="connsiteX98" fmla="*/ 1876301 w 2826327"/>
                <a:gd name="connsiteY98" fmla="*/ 1179615 h 2759034"/>
                <a:gd name="connsiteX99" fmla="*/ 1864426 w 2826327"/>
                <a:gd name="connsiteY99" fmla="*/ 1155865 h 2759034"/>
                <a:gd name="connsiteX100" fmla="*/ 1852550 w 2826327"/>
                <a:gd name="connsiteY100" fmla="*/ 1143989 h 2759034"/>
                <a:gd name="connsiteX101" fmla="*/ 1832758 w 2826327"/>
                <a:gd name="connsiteY101" fmla="*/ 1116280 h 2759034"/>
                <a:gd name="connsiteX102" fmla="*/ 1820883 w 2826327"/>
                <a:gd name="connsiteY102" fmla="*/ 1096488 h 2759034"/>
                <a:gd name="connsiteX103" fmla="*/ 1801091 w 2826327"/>
                <a:gd name="connsiteY103" fmla="*/ 1068779 h 2759034"/>
                <a:gd name="connsiteX104" fmla="*/ 1797132 w 2826327"/>
                <a:gd name="connsiteY104" fmla="*/ 1056904 h 2759034"/>
                <a:gd name="connsiteX105" fmla="*/ 1777340 w 2826327"/>
                <a:gd name="connsiteY105" fmla="*/ 1025236 h 2759034"/>
                <a:gd name="connsiteX106" fmla="*/ 1769423 w 2826327"/>
                <a:gd name="connsiteY106" fmla="*/ 1005444 h 2759034"/>
                <a:gd name="connsiteX107" fmla="*/ 1753589 w 2826327"/>
                <a:gd name="connsiteY107" fmla="*/ 977735 h 2759034"/>
                <a:gd name="connsiteX108" fmla="*/ 1741714 w 2826327"/>
                <a:gd name="connsiteY108" fmla="*/ 934192 h 2759034"/>
                <a:gd name="connsiteX109" fmla="*/ 1729839 w 2826327"/>
                <a:gd name="connsiteY109" fmla="*/ 890649 h 2759034"/>
                <a:gd name="connsiteX110" fmla="*/ 1725880 w 2826327"/>
                <a:gd name="connsiteY110" fmla="*/ 858982 h 2759034"/>
                <a:gd name="connsiteX111" fmla="*/ 1729839 w 2826327"/>
                <a:gd name="connsiteY111" fmla="*/ 771896 h 2759034"/>
                <a:gd name="connsiteX112" fmla="*/ 1741714 w 2826327"/>
                <a:gd name="connsiteY112" fmla="*/ 708561 h 2759034"/>
                <a:gd name="connsiteX113" fmla="*/ 1745672 w 2826327"/>
                <a:gd name="connsiteY113" fmla="*/ 680852 h 2759034"/>
                <a:gd name="connsiteX114" fmla="*/ 1753589 w 2826327"/>
                <a:gd name="connsiteY114" fmla="*/ 645226 h 2759034"/>
                <a:gd name="connsiteX115" fmla="*/ 1761506 w 2826327"/>
                <a:gd name="connsiteY115" fmla="*/ 633351 h 2759034"/>
                <a:gd name="connsiteX116" fmla="*/ 1773382 w 2826327"/>
                <a:gd name="connsiteY116" fmla="*/ 597725 h 2759034"/>
                <a:gd name="connsiteX117" fmla="*/ 1785257 w 2826327"/>
                <a:gd name="connsiteY117" fmla="*/ 566057 h 2759034"/>
                <a:gd name="connsiteX118" fmla="*/ 1789215 w 2826327"/>
                <a:gd name="connsiteY118" fmla="*/ 554182 h 2759034"/>
                <a:gd name="connsiteX119" fmla="*/ 1797132 w 2826327"/>
                <a:gd name="connsiteY119" fmla="*/ 542306 h 2759034"/>
                <a:gd name="connsiteX120" fmla="*/ 1805049 w 2826327"/>
                <a:gd name="connsiteY120" fmla="*/ 526473 h 2759034"/>
                <a:gd name="connsiteX121" fmla="*/ 1809008 w 2826327"/>
                <a:gd name="connsiteY121" fmla="*/ 514597 h 2759034"/>
                <a:gd name="connsiteX122" fmla="*/ 1828800 w 2826327"/>
                <a:gd name="connsiteY122" fmla="*/ 490847 h 2759034"/>
                <a:gd name="connsiteX123" fmla="*/ 1844634 w 2826327"/>
                <a:gd name="connsiteY123" fmla="*/ 463138 h 2759034"/>
                <a:gd name="connsiteX124" fmla="*/ 1868384 w 2826327"/>
                <a:gd name="connsiteY124" fmla="*/ 443345 h 2759034"/>
                <a:gd name="connsiteX125" fmla="*/ 1888176 w 2826327"/>
                <a:gd name="connsiteY125" fmla="*/ 419595 h 2759034"/>
                <a:gd name="connsiteX126" fmla="*/ 1904010 w 2826327"/>
                <a:gd name="connsiteY126" fmla="*/ 411678 h 2759034"/>
                <a:gd name="connsiteX127" fmla="*/ 1927761 w 2826327"/>
                <a:gd name="connsiteY127" fmla="*/ 395844 h 2759034"/>
                <a:gd name="connsiteX128" fmla="*/ 1939636 w 2826327"/>
                <a:gd name="connsiteY128" fmla="*/ 387927 h 2759034"/>
                <a:gd name="connsiteX129" fmla="*/ 1955470 w 2826327"/>
                <a:gd name="connsiteY129" fmla="*/ 376052 h 2759034"/>
                <a:gd name="connsiteX130" fmla="*/ 1967345 w 2826327"/>
                <a:gd name="connsiteY130" fmla="*/ 372093 h 2759034"/>
                <a:gd name="connsiteX131" fmla="*/ 1987137 w 2826327"/>
                <a:gd name="connsiteY131" fmla="*/ 360218 h 2759034"/>
                <a:gd name="connsiteX132" fmla="*/ 2010888 w 2826327"/>
                <a:gd name="connsiteY132" fmla="*/ 352301 h 2759034"/>
                <a:gd name="connsiteX133" fmla="*/ 2038597 w 2826327"/>
                <a:gd name="connsiteY133" fmla="*/ 336467 h 2759034"/>
                <a:gd name="connsiteX134" fmla="*/ 2086098 w 2826327"/>
                <a:gd name="connsiteY134" fmla="*/ 320634 h 2759034"/>
                <a:gd name="connsiteX135" fmla="*/ 2109849 w 2826327"/>
                <a:gd name="connsiteY135" fmla="*/ 308758 h 2759034"/>
                <a:gd name="connsiteX136" fmla="*/ 2169226 w 2826327"/>
                <a:gd name="connsiteY136" fmla="*/ 277091 h 2759034"/>
                <a:gd name="connsiteX137" fmla="*/ 2196935 w 2826327"/>
                <a:gd name="connsiteY137" fmla="*/ 269174 h 2759034"/>
                <a:gd name="connsiteX138" fmla="*/ 2228602 w 2826327"/>
                <a:gd name="connsiteY138" fmla="*/ 257299 h 2759034"/>
                <a:gd name="connsiteX139" fmla="*/ 2252353 w 2826327"/>
                <a:gd name="connsiteY139" fmla="*/ 245423 h 2759034"/>
                <a:gd name="connsiteX140" fmla="*/ 2299854 w 2826327"/>
                <a:gd name="connsiteY140" fmla="*/ 225631 h 2759034"/>
                <a:gd name="connsiteX141" fmla="*/ 2327563 w 2826327"/>
                <a:gd name="connsiteY141" fmla="*/ 213756 h 2759034"/>
                <a:gd name="connsiteX142" fmla="*/ 2351314 w 2826327"/>
                <a:gd name="connsiteY142" fmla="*/ 205839 h 2759034"/>
                <a:gd name="connsiteX143" fmla="*/ 2363189 w 2826327"/>
                <a:gd name="connsiteY143" fmla="*/ 197922 h 2759034"/>
                <a:gd name="connsiteX144" fmla="*/ 2379023 w 2826327"/>
                <a:gd name="connsiteY144" fmla="*/ 186047 h 2759034"/>
                <a:gd name="connsiteX145" fmla="*/ 2406732 w 2826327"/>
                <a:gd name="connsiteY145" fmla="*/ 178130 h 2759034"/>
                <a:gd name="connsiteX146" fmla="*/ 2438400 w 2826327"/>
                <a:gd name="connsiteY146" fmla="*/ 162296 h 2759034"/>
                <a:gd name="connsiteX147" fmla="*/ 2450275 w 2826327"/>
                <a:gd name="connsiteY147" fmla="*/ 158338 h 2759034"/>
                <a:gd name="connsiteX148" fmla="*/ 2501735 w 2826327"/>
                <a:gd name="connsiteY148" fmla="*/ 134587 h 2759034"/>
                <a:gd name="connsiteX149" fmla="*/ 2525485 w 2826327"/>
                <a:gd name="connsiteY149" fmla="*/ 126670 h 2759034"/>
                <a:gd name="connsiteX150" fmla="*/ 2584862 w 2826327"/>
                <a:gd name="connsiteY150" fmla="*/ 95002 h 2759034"/>
                <a:gd name="connsiteX151" fmla="*/ 2604654 w 2826327"/>
                <a:gd name="connsiteY151" fmla="*/ 87086 h 2759034"/>
                <a:gd name="connsiteX152" fmla="*/ 2644239 w 2826327"/>
                <a:gd name="connsiteY152" fmla="*/ 71252 h 2759034"/>
                <a:gd name="connsiteX153" fmla="*/ 2656114 w 2826327"/>
                <a:gd name="connsiteY153" fmla="*/ 67293 h 2759034"/>
                <a:gd name="connsiteX154" fmla="*/ 2667989 w 2826327"/>
                <a:gd name="connsiteY154" fmla="*/ 63335 h 2759034"/>
                <a:gd name="connsiteX155" fmla="*/ 2691740 w 2826327"/>
                <a:gd name="connsiteY155" fmla="*/ 47501 h 2759034"/>
                <a:gd name="connsiteX156" fmla="*/ 2719449 w 2826327"/>
                <a:gd name="connsiteY156" fmla="*/ 35626 h 2759034"/>
                <a:gd name="connsiteX157" fmla="*/ 2731324 w 2826327"/>
                <a:gd name="connsiteY157" fmla="*/ 27709 h 2759034"/>
                <a:gd name="connsiteX158" fmla="*/ 2762992 w 2826327"/>
                <a:gd name="connsiteY158" fmla="*/ 19792 h 2759034"/>
                <a:gd name="connsiteX159" fmla="*/ 2814452 w 2826327"/>
                <a:gd name="connsiteY159" fmla="*/ 3958 h 2759034"/>
                <a:gd name="connsiteX160" fmla="*/ 2826327 w 2826327"/>
                <a:gd name="connsiteY160" fmla="*/ 0 h 275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2826327" h="2759034">
                  <a:moveTo>
                    <a:pt x="0" y="2759034"/>
                  </a:moveTo>
                  <a:cubicBezTo>
                    <a:pt x="4757" y="2758602"/>
                    <a:pt x="42010" y="2758566"/>
                    <a:pt x="55418" y="2751117"/>
                  </a:cubicBezTo>
                  <a:cubicBezTo>
                    <a:pt x="93978" y="2729695"/>
                    <a:pt x="64059" y="2739060"/>
                    <a:pt x="95002" y="2731325"/>
                  </a:cubicBezTo>
                  <a:cubicBezTo>
                    <a:pt x="105558" y="2724727"/>
                    <a:pt x="115536" y="2717099"/>
                    <a:pt x="126670" y="2711532"/>
                  </a:cubicBezTo>
                  <a:cubicBezTo>
                    <a:pt x="131948" y="2708893"/>
                    <a:pt x="137380" y="2706543"/>
                    <a:pt x="142504" y="2703615"/>
                  </a:cubicBezTo>
                  <a:cubicBezTo>
                    <a:pt x="146634" y="2701255"/>
                    <a:pt x="150032" y="2697631"/>
                    <a:pt x="154379" y="2695699"/>
                  </a:cubicBezTo>
                  <a:cubicBezTo>
                    <a:pt x="162005" y="2692310"/>
                    <a:pt x="178130" y="2687782"/>
                    <a:pt x="178130" y="2687782"/>
                  </a:cubicBezTo>
                  <a:cubicBezTo>
                    <a:pt x="183408" y="2683823"/>
                    <a:pt x="188235" y="2679179"/>
                    <a:pt x="193963" y="2675906"/>
                  </a:cubicBezTo>
                  <a:cubicBezTo>
                    <a:pt x="197586" y="2673836"/>
                    <a:pt x="202545" y="2674510"/>
                    <a:pt x="205839" y="2671948"/>
                  </a:cubicBezTo>
                  <a:cubicBezTo>
                    <a:pt x="214677" y="2665074"/>
                    <a:pt x="221672" y="2656114"/>
                    <a:pt x="229589" y="2648197"/>
                  </a:cubicBezTo>
                  <a:lnTo>
                    <a:pt x="241465" y="2636322"/>
                  </a:lnTo>
                  <a:cubicBezTo>
                    <a:pt x="245423" y="2632364"/>
                    <a:pt x="250235" y="2629105"/>
                    <a:pt x="253340" y="2624447"/>
                  </a:cubicBezTo>
                  <a:lnTo>
                    <a:pt x="269174" y="2600696"/>
                  </a:lnTo>
                  <a:cubicBezTo>
                    <a:pt x="271813" y="2596738"/>
                    <a:pt x="273727" y="2592185"/>
                    <a:pt x="277091" y="2588821"/>
                  </a:cubicBezTo>
                  <a:lnTo>
                    <a:pt x="288966" y="2576945"/>
                  </a:lnTo>
                  <a:cubicBezTo>
                    <a:pt x="299909" y="2544112"/>
                    <a:pt x="281541" y="2595749"/>
                    <a:pt x="308758" y="2541319"/>
                  </a:cubicBezTo>
                  <a:cubicBezTo>
                    <a:pt x="311397" y="2536041"/>
                    <a:pt x="314350" y="2530910"/>
                    <a:pt x="316675" y="2525486"/>
                  </a:cubicBezTo>
                  <a:cubicBezTo>
                    <a:pt x="318319" y="2521651"/>
                    <a:pt x="318768" y="2517342"/>
                    <a:pt x="320634" y="2513610"/>
                  </a:cubicBezTo>
                  <a:cubicBezTo>
                    <a:pt x="322761" y="2509355"/>
                    <a:pt x="326618" y="2506082"/>
                    <a:pt x="328550" y="2501735"/>
                  </a:cubicBezTo>
                  <a:cubicBezTo>
                    <a:pt x="331939" y="2494109"/>
                    <a:pt x="332735" y="2485448"/>
                    <a:pt x="336467" y="2477984"/>
                  </a:cubicBezTo>
                  <a:cubicBezTo>
                    <a:pt x="340426" y="2470067"/>
                    <a:pt x="344748" y="2462322"/>
                    <a:pt x="348343" y="2454234"/>
                  </a:cubicBezTo>
                  <a:cubicBezTo>
                    <a:pt x="359271" y="2429646"/>
                    <a:pt x="343755" y="2455177"/>
                    <a:pt x="360218" y="2430483"/>
                  </a:cubicBezTo>
                  <a:cubicBezTo>
                    <a:pt x="364659" y="2417160"/>
                    <a:pt x="364266" y="2416470"/>
                    <a:pt x="372093" y="2402774"/>
                  </a:cubicBezTo>
                  <a:cubicBezTo>
                    <a:pt x="374453" y="2398643"/>
                    <a:pt x="377882" y="2395154"/>
                    <a:pt x="380010" y="2390899"/>
                  </a:cubicBezTo>
                  <a:cubicBezTo>
                    <a:pt x="381876" y="2387167"/>
                    <a:pt x="382220" y="2382812"/>
                    <a:pt x="383969" y="2379023"/>
                  </a:cubicBezTo>
                  <a:cubicBezTo>
                    <a:pt x="400410" y="2343402"/>
                    <a:pt x="397345" y="2349063"/>
                    <a:pt x="411678" y="2327564"/>
                  </a:cubicBezTo>
                  <a:cubicBezTo>
                    <a:pt x="412997" y="2323605"/>
                    <a:pt x="413770" y="2319420"/>
                    <a:pt x="415636" y="2315688"/>
                  </a:cubicBezTo>
                  <a:cubicBezTo>
                    <a:pt x="417763" y="2311433"/>
                    <a:pt x="421679" y="2308186"/>
                    <a:pt x="423553" y="2303813"/>
                  </a:cubicBezTo>
                  <a:cubicBezTo>
                    <a:pt x="425696" y="2298812"/>
                    <a:pt x="425301" y="2292950"/>
                    <a:pt x="427511" y="2287979"/>
                  </a:cubicBezTo>
                  <a:cubicBezTo>
                    <a:pt x="430636" y="2280948"/>
                    <a:pt x="436203" y="2275191"/>
                    <a:pt x="439387" y="2268187"/>
                  </a:cubicBezTo>
                  <a:cubicBezTo>
                    <a:pt x="459577" y="2223770"/>
                    <a:pt x="436536" y="2260588"/>
                    <a:pt x="455221" y="2232561"/>
                  </a:cubicBezTo>
                  <a:cubicBezTo>
                    <a:pt x="465169" y="2202714"/>
                    <a:pt x="451750" y="2239504"/>
                    <a:pt x="467096" y="2208810"/>
                  </a:cubicBezTo>
                  <a:cubicBezTo>
                    <a:pt x="468962" y="2205078"/>
                    <a:pt x="469188" y="2200667"/>
                    <a:pt x="471054" y="2196935"/>
                  </a:cubicBezTo>
                  <a:cubicBezTo>
                    <a:pt x="473182" y="2192680"/>
                    <a:pt x="476843" y="2189315"/>
                    <a:pt x="478971" y="2185060"/>
                  </a:cubicBezTo>
                  <a:cubicBezTo>
                    <a:pt x="480837" y="2181328"/>
                    <a:pt x="481286" y="2177019"/>
                    <a:pt x="482930" y="2173184"/>
                  </a:cubicBezTo>
                  <a:cubicBezTo>
                    <a:pt x="485255" y="2167760"/>
                    <a:pt x="488208" y="2162629"/>
                    <a:pt x="490847" y="2157351"/>
                  </a:cubicBezTo>
                  <a:cubicBezTo>
                    <a:pt x="492115" y="2152280"/>
                    <a:pt x="495925" y="2135318"/>
                    <a:pt x="498763" y="2129641"/>
                  </a:cubicBezTo>
                  <a:cubicBezTo>
                    <a:pt x="504274" y="2118620"/>
                    <a:pt x="509802" y="2114644"/>
                    <a:pt x="518556" y="2105891"/>
                  </a:cubicBezTo>
                  <a:cubicBezTo>
                    <a:pt x="528558" y="2075881"/>
                    <a:pt x="521465" y="2088816"/>
                    <a:pt x="538348" y="2066306"/>
                  </a:cubicBezTo>
                  <a:cubicBezTo>
                    <a:pt x="540987" y="2058389"/>
                    <a:pt x="541636" y="2049499"/>
                    <a:pt x="546265" y="2042556"/>
                  </a:cubicBezTo>
                  <a:cubicBezTo>
                    <a:pt x="571993" y="2003963"/>
                    <a:pt x="531704" y="2063922"/>
                    <a:pt x="566057" y="2014847"/>
                  </a:cubicBezTo>
                  <a:cubicBezTo>
                    <a:pt x="571514" y="2007052"/>
                    <a:pt x="576613" y="1999013"/>
                    <a:pt x="581891" y="1991096"/>
                  </a:cubicBezTo>
                  <a:cubicBezTo>
                    <a:pt x="588154" y="1981702"/>
                    <a:pt x="594323" y="1971974"/>
                    <a:pt x="601683" y="1963387"/>
                  </a:cubicBezTo>
                  <a:cubicBezTo>
                    <a:pt x="605326" y="1959137"/>
                    <a:pt x="610013" y="1955845"/>
                    <a:pt x="613558" y="1951512"/>
                  </a:cubicBezTo>
                  <a:cubicBezTo>
                    <a:pt x="621914" y="1941300"/>
                    <a:pt x="627979" y="1929174"/>
                    <a:pt x="637309" y="1919844"/>
                  </a:cubicBezTo>
                  <a:lnTo>
                    <a:pt x="700644" y="1856509"/>
                  </a:lnTo>
                  <a:lnTo>
                    <a:pt x="712519" y="1844634"/>
                  </a:lnTo>
                  <a:cubicBezTo>
                    <a:pt x="716478" y="1840675"/>
                    <a:pt x="719737" y="1835863"/>
                    <a:pt x="724395" y="1832758"/>
                  </a:cubicBezTo>
                  <a:lnTo>
                    <a:pt x="748145" y="1816925"/>
                  </a:lnTo>
                  <a:cubicBezTo>
                    <a:pt x="757987" y="1810364"/>
                    <a:pt x="764377" y="1805395"/>
                    <a:pt x="775854" y="1801091"/>
                  </a:cubicBezTo>
                  <a:cubicBezTo>
                    <a:pt x="785743" y="1797382"/>
                    <a:pt x="806579" y="1794785"/>
                    <a:pt x="815439" y="1793174"/>
                  </a:cubicBezTo>
                  <a:cubicBezTo>
                    <a:pt x="876297" y="1782109"/>
                    <a:pt x="788994" y="1796920"/>
                    <a:pt x="858982" y="1785257"/>
                  </a:cubicBezTo>
                  <a:cubicBezTo>
                    <a:pt x="914400" y="1786576"/>
                    <a:pt x="969960" y="1785043"/>
                    <a:pt x="1025236" y="1789215"/>
                  </a:cubicBezTo>
                  <a:cubicBezTo>
                    <a:pt x="1040238" y="1790347"/>
                    <a:pt x="1054093" y="1797827"/>
                    <a:pt x="1068779" y="1801091"/>
                  </a:cubicBezTo>
                  <a:cubicBezTo>
                    <a:pt x="1077887" y="1803115"/>
                    <a:pt x="1087252" y="1803730"/>
                    <a:pt x="1096488" y="1805049"/>
                  </a:cubicBezTo>
                  <a:cubicBezTo>
                    <a:pt x="1100446" y="1806369"/>
                    <a:pt x="1104290" y="1808103"/>
                    <a:pt x="1108363" y="1809008"/>
                  </a:cubicBezTo>
                  <a:cubicBezTo>
                    <a:pt x="1121484" y="1811924"/>
                    <a:pt x="1147224" y="1814825"/>
                    <a:pt x="1159823" y="1816925"/>
                  </a:cubicBezTo>
                  <a:cubicBezTo>
                    <a:pt x="1166459" y="1818031"/>
                    <a:pt x="1173018" y="1819564"/>
                    <a:pt x="1179615" y="1820883"/>
                  </a:cubicBezTo>
                  <a:cubicBezTo>
                    <a:pt x="1218586" y="1836471"/>
                    <a:pt x="1183613" y="1820905"/>
                    <a:pt x="1211283" y="1836717"/>
                  </a:cubicBezTo>
                  <a:cubicBezTo>
                    <a:pt x="1216406" y="1839645"/>
                    <a:pt x="1222057" y="1841598"/>
                    <a:pt x="1227117" y="1844634"/>
                  </a:cubicBezTo>
                  <a:cubicBezTo>
                    <a:pt x="1260780" y="1864832"/>
                    <a:pt x="1238557" y="1857389"/>
                    <a:pt x="1266701" y="1864426"/>
                  </a:cubicBezTo>
                  <a:cubicBezTo>
                    <a:pt x="1271979" y="1868384"/>
                    <a:pt x="1276445" y="1873764"/>
                    <a:pt x="1282535" y="1876301"/>
                  </a:cubicBezTo>
                  <a:cubicBezTo>
                    <a:pt x="1292579" y="1880486"/>
                    <a:pt x="1314202" y="1884218"/>
                    <a:pt x="1314202" y="1884218"/>
                  </a:cubicBezTo>
                  <a:cubicBezTo>
                    <a:pt x="1339082" y="1900804"/>
                    <a:pt x="1311783" y="1883315"/>
                    <a:pt x="1341911" y="1900052"/>
                  </a:cubicBezTo>
                  <a:cubicBezTo>
                    <a:pt x="1360881" y="1910591"/>
                    <a:pt x="1360948" y="1913680"/>
                    <a:pt x="1381496" y="1919844"/>
                  </a:cubicBezTo>
                  <a:cubicBezTo>
                    <a:pt x="1387940" y="1921777"/>
                    <a:pt x="1394691" y="1922483"/>
                    <a:pt x="1401288" y="1923802"/>
                  </a:cubicBezTo>
                  <a:cubicBezTo>
                    <a:pt x="1452376" y="1945698"/>
                    <a:pt x="1409298" y="1928977"/>
                    <a:pt x="1444831" y="1939636"/>
                  </a:cubicBezTo>
                  <a:cubicBezTo>
                    <a:pt x="1452824" y="1942034"/>
                    <a:pt x="1468582" y="1947553"/>
                    <a:pt x="1468582" y="1947553"/>
                  </a:cubicBezTo>
                  <a:cubicBezTo>
                    <a:pt x="1476499" y="1946234"/>
                    <a:pt x="1484546" y="1945542"/>
                    <a:pt x="1492332" y="1943595"/>
                  </a:cubicBezTo>
                  <a:cubicBezTo>
                    <a:pt x="1500428" y="1941571"/>
                    <a:pt x="1508166" y="1938317"/>
                    <a:pt x="1516083" y="1935678"/>
                  </a:cubicBezTo>
                  <a:cubicBezTo>
                    <a:pt x="1520041" y="1934358"/>
                    <a:pt x="1523789" y="1931893"/>
                    <a:pt x="1527958" y="1931719"/>
                  </a:cubicBezTo>
                  <a:lnTo>
                    <a:pt x="1622961" y="1927761"/>
                  </a:lnTo>
                  <a:cubicBezTo>
                    <a:pt x="1634836" y="1926441"/>
                    <a:pt x="1646871" y="1926145"/>
                    <a:pt x="1658587" y="1923802"/>
                  </a:cubicBezTo>
                  <a:cubicBezTo>
                    <a:pt x="1666770" y="1922165"/>
                    <a:pt x="1682337" y="1915886"/>
                    <a:pt x="1682337" y="1915886"/>
                  </a:cubicBezTo>
                  <a:cubicBezTo>
                    <a:pt x="1716378" y="1893193"/>
                    <a:pt x="1673306" y="1920403"/>
                    <a:pt x="1706088" y="1904010"/>
                  </a:cubicBezTo>
                  <a:cubicBezTo>
                    <a:pt x="1736771" y="1888667"/>
                    <a:pt x="1699998" y="1902080"/>
                    <a:pt x="1729839" y="1892135"/>
                  </a:cubicBezTo>
                  <a:cubicBezTo>
                    <a:pt x="1735117" y="1888177"/>
                    <a:pt x="1739974" y="1883584"/>
                    <a:pt x="1745672" y="1880260"/>
                  </a:cubicBezTo>
                  <a:cubicBezTo>
                    <a:pt x="1755866" y="1874313"/>
                    <a:pt x="1777340" y="1864426"/>
                    <a:pt x="1777340" y="1864426"/>
                  </a:cubicBezTo>
                  <a:cubicBezTo>
                    <a:pt x="1785123" y="1852752"/>
                    <a:pt x="1785705" y="1850198"/>
                    <a:pt x="1797132" y="1840675"/>
                  </a:cubicBezTo>
                  <a:cubicBezTo>
                    <a:pt x="1800787" y="1837629"/>
                    <a:pt x="1805452" y="1835919"/>
                    <a:pt x="1809008" y="1832758"/>
                  </a:cubicBezTo>
                  <a:cubicBezTo>
                    <a:pt x="1817376" y="1825320"/>
                    <a:pt x="1832758" y="1809008"/>
                    <a:pt x="1832758" y="1809008"/>
                  </a:cubicBezTo>
                  <a:cubicBezTo>
                    <a:pt x="1834078" y="1805049"/>
                    <a:pt x="1834851" y="1800864"/>
                    <a:pt x="1836717" y="1797132"/>
                  </a:cubicBezTo>
                  <a:cubicBezTo>
                    <a:pt x="1843263" y="1784041"/>
                    <a:pt x="1854109" y="1775782"/>
                    <a:pt x="1864426" y="1765465"/>
                  </a:cubicBezTo>
                  <a:cubicBezTo>
                    <a:pt x="1865745" y="1761506"/>
                    <a:pt x="1866518" y="1757321"/>
                    <a:pt x="1868384" y="1753589"/>
                  </a:cubicBezTo>
                  <a:cubicBezTo>
                    <a:pt x="1873899" y="1742558"/>
                    <a:pt x="1890841" y="1724967"/>
                    <a:pt x="1896093" y="1717964"/>
                  </a:cubicBezTo>
                  <a:cubicBezTo>
                    <a:pt x="1906996" y="1703427"/>
                    <a:pt x="1912760" y="1693964"/>
                    <a:pt x="1919844" y="1678379"/>
                  </a:cubicBezTo>
                  <a:cubicBezTo>
                    <a:pt x="1924002" y="1669231"/>
                    <a:pt x="1927987" y="1660000"/>
                    <a:pt x="1931719" y="1650670"/>
                  </a:cubicBezTo>
                  <a:cubicBezTo>
                    <a:pt x="1933269" y="1646796"/>
                    <a:pt x="1933812" y="1642527"/>
                    <a:pt x="1935678" y="1638795"/>
                  </a:cubicBezTo>
                  <a:cubicBezTo>
                    <a:pt x="1951261" y="1607629"/>
                    <a:pt x="1945755" y="1630875"/>
                    <a:pt x="1955470" y="1595252"/>
                  </a:cubicBezTo>
                  <a:cubicBezTo>
                    <a:pt x="1957240" y="1588761"/>
                    <a:pt x="1957658" y="1581951"/>
                    <a:pt x="1959428" y="1575460"/>
                  </a:cubicBezTo>
                  <a:cubicBezTo>
                    <a:pt x="1970254" y="1535763"/>
                    <a:pt x="1965200" y="1567598"/>
                    <a:pt x="1975262" y="1524000"/>
                  </a:cubicBezTo>
                  <a:cubicBezTo>
                    <a:pt x="1985714" y="1478712"/>
                    <a:pt x="1973665" y="1516920"/>
                    <a:pt x="1983179" y="1488374"/>
                  </a:cubicBezTo>
                  <a:cubicBezTo>
                    <a:pt x="1988008" y="1406269"/>
                    <a:pt x="1989346" y="1422557"/>
                    <a:pt x="1983179" y="1330036"/>
                  </a:cubicBezTo>
                  <a:cubicBezTo>
                    <a:pt x="1982558" y="1320727"/>
                    <a:pt x="1982686" y="1310990"/>
                    <a:pt x="1979221" y="1302327"/>
                  </a:cubicBezTo>
                  <a:cubicBezTo>
                    <a:pt x="1974598" y="1290769"/>
                    <a:pt x="1959428" y="1270660"/>
                    <a:pt x="1959428" y="1270660"/>
                  </a:cubicBezTo>
                  <a:cubicBezTo>
                    <a:pt x="1958109" y="1266701"/>
                    <a:pt x="1957540" y="1262407"/>
                    <a:pt x="1955470" y="1258784"/>
                  </a:cubicBezTo>
                  <a:cubicBezTo>
                    <a:pt x="1944692" y="1239922"/>
                    <a:pt x="1944478" y="1246386"/>
                    <a:pt x="1931719" y="1231075"/>
                  </a:cubicBezTo>
                  <a:cubicBezTo>
                    <a:pt x="1928673" y="1227420"/>
                    <a:pt x="1926963" y="1222756"/>
                    <a:pt x="1923802" y="1219200"/>
                  </a:cubicBezTo>
                  <a:cubicBezTo>
                    <a:pt x="1901634" y="1194261"/>
                    <a:pt x="1902305" y="1196951"/>
                    <a:pt x="1876301" y="1179615"/>
                  </a:cubicBezTo>
                  <a:cubicBezTo>
                    <a:pt x="1872334" y="1167713"/>
                    <a:pt x="1872953" y="1166097"/>
                    <a:pt x="1864426" y="1155865"/>
                  </a:cubicBezTo>
                  <a:cubicBezTo>
                    <a:pt x="1860842" y="1151564"/>
                    <a:pt x="1856193" y="1148240"/>
                    <a:pt x="1852550" y="1143989"/>
                  </a:cubicBezTo>
                  <a:cubicBezTo>
                    <a:pt x="1847188" y="1137733"/>
                    <a:pt x="1837579" y="1123994"/>
                    <a:pt x="1832758" y="1116280"/>
                  </a:cubicBezTo>
                  <a:cubicBezTo>
                    <a:pt x="1828680" y="1109756"/>
                    <a:pt x="1825151" y="1102890"/>
                    <a:pt x="1820883" y="1096488"/>
                  </a:cubicBezTo>
                  <a:cubicBezTo>
                    <a:pt x="1817300" y="1091113"/>
                    <a:pt x="1804630" y="1075857"/>
                    <a:pt x="1801091" y="1068779"/>
                  </a:cubicBezTo>
                  <a:cubicBezTo>
                    <a:pt x="1799225" y="1065047"/>
                    <a:pt x="1799130" y="1060567"/>
                    <a:pt x="1797132" y="1056904"/>
                  </a:cubicBezTo>
                  <a:cubicBezTo>
                    <a:pt x="1791171" y="1045976"/>
                    <a:pt x="1781963" y="1036794"/>
                    <a:pt x="1777340" y="1025236"/>
                  </a:cubicBezTo>
                  <a:cubicBezTo>
                    <a:pt x="1774701" y="1018639"/>
                    <a:pt x="1772601" y="1011799"/>
                    <a:pt x="1769423" y="1005444"/>
                  </a:cubicBezTo>
                  <a:cubicBezTo>
                    <a:pt x="1749549" y="965698"/>
                    <a:pt x="1774404" y="1026304"/>
                    <a:pt x="1753589" y="977735"/>
                  </a:cubicBezTo>
                  <a:cubicBezTo>
                    <a:pt x="1748456" y="965758"/>
                    <a:pt x="1744735" y="943256"/>
                    <a:pt x="1741714" y="934192"/>
                  </a:cubicBezTo>
                  <a:cubicBezTo>
                    <a:pt x="1736272" y="917865"/>
                    <a:pt x="1733666" y="911057"/>
                    <a:pt x="1729839" y="890649"/>
                  </a:cubicBezTo>
                  <a:cubicBezTo>
                    <a:pt x="1727878" y="880193"/>
                    <a:pt x="1727200" y="869538"/>
                    <a:pt x="1725880" y="858982"/>
                  </a:cubicBezTo>
                  <a:cubicBezTo>
                    <a:pt x="1727200" y="829953"/>
                    <a:pt x="1727285" y="800842"/>
                    <a:pt x="1729839" y="771896"/>
                  </a:cubicBezTo>
                  <a:cubicBezTo>
                    <a:pt x="1736552" y="695825"/>
                    <a:pt x="1734575" y="747832"/>
                    <a:pt x="1741714" y="708561"/>
                  </a:cubicBezTo>
                  <a:cubicBezTo>
                    <a:pt x="1743383" y="699381"/>
                    <a:pt x="1744253" y="690074"/>
                    <a:pt x="1745672" y="680852"/>
                  </a:cubicBezTo>
                  <a:cubicBezTo>
                    <a:pt x="1747023" y="672073"/>
                    <a:pt x="1748806" y="654793"/>
                    <a:pt x="1753589" y="645226"/>
                  </a:cubicBezTo>
                  <a:cubicBezTo>
                    <a:pt x="1755717" y="640971"/>
                    <a:pt x="1758867" y="637309"/>
                    <a:pt x="1761506" y="633351"/>
                  </a:cubicBezTo>
                  <a:cubicBezTo>
                    <a:pt x="1770996" y="595394"/>
                    <a:pt x="1758471" y="642459"/>
                    <a:pt x="1773382" y="597725"/>
                  </a:cubicBezTo>
                  <a:cubicBezTo>
                    <a:pt x="1791629" y="542981"/>
                    <a:pt x="1760960" y="622751"/>
                    <a:pt x="1785257" y="566057"/>
                  </a:cubicBezTo>
                  <a:cubicBezTo>
                    <a:pt x="1786901" y="562222"/>
                    <a:pt x="1787349" y="557914"/>
                    <a:pt x="1789215" y="554182"/>
                  </a:cubicBezTo>
                  <a:cubicBezTo>
                    <a:pt x="1791343" y="549927"/>
                    <a:pt x="1794772" y="546437"/>
                    <a:pt x="1797132" y="542306"/>
                  </a:cubicBezTo>
                  <a:cubicBezTo>
                    <a:pt x="1800060" y="537183"/>
                    <a:pt x="1802724" y="531897"/>
                    <a:pt x="1805049" y="526473"/>
                  </a:cubicBezTo>
                  <a:cubicBezTo>
                    <a:pt x="1806693" y="522638"/>
                    <a:pt x="1807142" y="518329"/>
                    <a:pt x="1809008" y="514597"/>
                  </a:cubicBezTo>
                  <a:cubicBezTo>
                    <a:pt x="1814520" y="503573"/>
                    <a:pt x="1820043" y="499603"/>
                    <a:pt x="1828800" y="490847"/>
                  </a:cubicBezTo>
                  <a:cubicBezTo>
                    <a:pt x="1831905" y="484636"/>
                    <a:pt x="1839038" y="468734"/>
                    <a:pt x="1844634" y="463138"/>
                  </a:cubicBezTo>
                  <a:cubicBezTo>
                    <a:pt x="1875771" y="432001"/>
                    <a:pt x="1835961" y="482254"/>
                    <a:pt x="1868384" y="443345"/>
                  </a:cubicBezTo>
                  <a:cubicBezTo>
                    <a:pt x="1878594" y="431093"/>
                    <a:pt x="1873893" y="429797"/>
                    <a:pt x="1888176" y="419595"/>
                  </a:cubicBezTo>
                  <a:cubicBezTo>
                    <a:pt x="1892978" y="416165"/>
                    <a:pt x="1898950" y="414714"/>
                    <a:pt x="1904010" y="411678"/>
                  </a:cubicBezTo>
                  <a:cubicBezTo>
                    <a:pt x="1912169" y="406783"/>
                    <a:pt x="1919844" y="401122"/>
                    <a:pt x="1927761" y="395844"/>
                  </a:cubicBezTo>
                  <a:cubicBezTo>
                    <a:pt x="1931719" y="393205"/>
                    <a:pt x="1935830" y="390781"/>
                    <a:pt x="1939636" y="387927"/>
                  </a:cubicBezTo>
                  <a:cubicBezTo>
                    <a:pt x="1944914" y="383969"/>
                    <a:pt x="1949742" y="379325"/>
                    <a:pt x="1955470" y="376052"/>
                  </a:cubicBezTo>
                  <a:cubicBezTo>
                    <a:pt x="1959093" y="373982"/>
                    <a:pt x="1963613" y="373959"/>
                    <a:pt x="1967345" y="372093"/>
                  </a:cubicBezTo>
                  <a:cubicBezTo>
                    <a:pt x="1974226" y="368652"/>
                    <a:pt x="1980133" y="363402"/>
                    <a:pt x="1987137" y="360218"/>
                  </a:cubicBezTo>
                  <a:cubicBezTo>
                    <a:pt x="1994734" y="356765"/>
                    <a:pt x="2003311" y="355798"/>
                    <a:pt x="2010888" y="352301"/>
                  </a:cubicBezTo>
                  <a:cubicBezTo>
                    <a:pt x="2020547" y="347843"/>
                    <a:pt x="2029082" y="341224"/>
                    <a:pt x="2038597" y="336467"/>
                  </a:cubicBezTo>
                  <a:cubicBezTo>
                    <a:pt x="2064420" y="323556"/>
                    <a:pt x="2061856" y="325482"/>
                    <a:pt x="2086098" y="320634"/>
                  </a:cubicBezTo>
                  <a:cubicBezTo>
                    <a:pt x="2120139" y="297941"/>
                    <a:pt x="2077067" y="325151"/>
                    <a:pt x="2109849" y="308758"/>
                  </a:cubicBezTo>
                  <a:cubicBezTo>
                    <a:pt x="2143236" y="292063"/>
                    <a:pt x="2092232" y="299090"/>
                    <a:pt x="2169226" y="277091"/>
                  </a:cubicBezTo>
                  <a:cubicBezTo>
                    <a:pt x="2178462" y="274452"/>
                    <a:pt x="2187907" y="272457"/>
                    <a:pt x="2196935" y="269174"/>
                  </a:cubicBezTo>
                  <a:cubicBezTo>
                    <a:pt x="2242469" y="252616"/>
                    <a:pt x="2184149" y="268411"/>
                    <a:pt x="2228602" y="257299"/>
                  </a:cubicBezTo>
                  <a:cubicBezTo>
                    <a:pt x="2248619" y="243955"/>
                    <a:pt x="2231870" y="253617"/>
                    <a:pt x="2252353" y="245423"/>
                  </a:cubicBezTo>
                  <a:cubicBezTo>
                    <a:pt x="2268279" y="239052"/>
                    <a:pt x="2284045" y="232287"/>
                    <a:pt x="2299854" y="225631"/>
                  </a:cubicBezTo>
                  <a:cubicBezTo>
                    <a:pt x="2309115" y="221732"/>
                    <a:pt x="2318030" y="216934"/>
                    <a:pt x="2327563" y="213756"/>
                  </a:cubicBezTo>
                  <a:lnTo>
                    <a:pt x="2351314" y="205839"/>
                  </a:lnTo>
                  <a:cubicBezTo>
                    <a:pt x="2355272" y="203200"/>
                    <a:pt x="2359318" y="200687"/>
                    <a:pt x="2363189" y="197922"/>
                  </a:cubicBezTo>
                  <a:cubicBezTo>
                    <a:pt x="2368558" y="194087"/>
                    <a:pt x="2373017" y="188777"/>
                    <a:pt x="2379023" y="186047"/>
                  </a:cubicBezTo>
                  <a:cubicBezTo>
                    <a:pt x="2387768" y="182072"/>
                    <a:pt x="2397813" y="181698"/>
                    <a:pt x="2406732" y="178130"/>
                  </a:cubicBezTo>
                  <a:cubicBezTo>
                    <a:pt x="2417690" y="173747"/>
                    <a:pt x="2427656" y="167180"/>
                    <a:pt x="2438400" y="162296"/>
                  </a:cubicBezTo>
                  <a:cubicBezTo>
                    <a:pt x="2442198" y="160569"/>
                    <a:pt x="2446317" y="159657"/>
                    <a:pt x="2450275" y="158338"/>
                  </a:cubicBezTo>
                  <a:cubicBezTo>
                    <a:pt x="2471029" y="144501"/>
                    <a:pt x="2466531" y="146322"/>
                    <a:pt x="2501735" y="134587"/>
                  </a:cubicBezTo>
                  <a:cubicBezTo>
                    <a:pt x="2509652" y="131948"/>
                    <a:pt x="2517815" y="129957"/>
                    <a:pt x="2525485" y="126670"/>
                  </a:cubicBezTo>
                  <a:cubicBezTo>
                    <a:pt x="2567611" y="108616"/>
                    <a:pt x="2546056" y="114405"/>
                    <a:pt x="2584862" y="95002"/>
                  </a:cubicBezTo>
                  <a:cubicBezTo>
                    <a:pt x="2591217" y="91824"/>
                    <a:pt x="2598161" y="89972"/>
                    <a:pt x="2604654" y="87086"/>
                  </a:cubicBezTo>
                  <a:cubicBezTo>
                    <a:pt x="2639614" y="71549"/>
                    <a:pt x="2598398" y="86533"/>
                    <a:pt x="2644239" y="71252"/>
                  </a:cubicBezTo>
                  <a:lnTo>
                    <a:pt x="2656114" y="67293"/>
                  </a:lnTo>
                  <a:lnTo>
                    <a:pt x="2667989" y="63335"/>
                  </a:lnTo>
                  <a:cubicBezTo>
                    <a:pt x="2675906" y="58057"/>
                    <a:pt x="2682713" y="50510"/>
                    <a:pt x="2691740" y="47501"/>
                  </a:cubicBezTo>
                  <a:cubicBezTo>
                    <a:pt x="2705063" y="43060"/>
                    <a:pt x="2705753" y="43453"/>
                    <a:pt x="2719449" y="35626"/>
                  </a:cubicBezTo>
                  <a:cubicBezTo>
                    <a:pt x="2723580" y="33266"/>
                    <a:pt x="2726853" y="29335"/>
                    <a:pt x="2731324" y="27709"/>
                  </a:cubicBezTo>
                  <a:cubicBezTo>
                    <a:pt x="2741550" y="23990"/>
                    <a:pt x="2752889" y="23833"/>
                    <a:pt x="2762992" y="19792"/>
                  </a:cubicBezTo>
                  <a:cubicBezTo>
                    <a:pt x="2797381" y="6036"/>
                    <a:pt x="2769008" y="16351"/>
                    <a:pt x="2814452" y="3958"/>
                  </a:cubicBezTo>
                  <a:cubicBezTo>
                    <a:pt x="2818477" y="2860"/>
                    <a:pt x="2826327" y="0"/>
                    <a:pt x="2826327" y="0"/>
                  </a:cubicBezTo>
                </a:path>
              </a:pathLst>
            </a:custGeom>
            <a:noFill/>
            <a:ln w="19050">
              <a:solidFill>
                <a:schemeClr val="tx1">
                  <a:alpha val="7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5862DBF-0A39-45FC-BD72-CB4B5EEFAED4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4.4.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KNN Algorithm.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984F5E8-A45E-4F64-B8E3-B3B3F79EC6E4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KNN Algorithm (5/5)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24540676-2958-4E70-8079-CC92AA2B0058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E9D7DFBF-EA16-453E-BB0F-923CA59A638E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B4C211DD-0D58-4A95-ABF3-364A40F26745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KNN classification algorithm:</a:t>
              </a:r>
            </a:p>
          </p:txBody>
        </p:sp>
      </p:grpSp>
      <p:sp>
        <p:nvSpPr>
          <p:cNvPr id="192" name="직사각형 191"/>
          <p:cNvSpPr/>
          <p:nvPr/>
        </p:nvSpPr>
        <p:spPr>
          <a:xfrm>
            <a:off x="711201" y="2557955"/>
            <a:ext cx="3623408" cy="34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When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𝑘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is too small, overfitting may happen.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5274409" y="2557955"/>
            <a:ext cx="3623408" cy="34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When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𝑘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is too small, overfitting may happen.</a:t>
            </a: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9248BEF1-92B8-4270-B18C-8CE4C1AE2E22}"/>
              </a:ext>
            </a:extLst>
          </p:cNvPr>
          <p:cNvGrpSpPr/>
          <p:nvPr/>
        </p:nvGrpSpPr>
        <p:grpSpPr>
          <a:xfrm>
            <a:off x="5464178" y="3023331"/>
            <a:ext cx="3038400" cy="3034800"/>
            <a:chOff x="7364850" y="3249865"/>
            <a:chExt cx="2886771" cy="2886956"/>
          </a:xfrm>
        </p:grpSpPr>
        <p:sp>
          <p:nvSpPr>
            <p:cNvPr id="195" name="자유형: 도형 181">
              <a:extLst>
                <a:ext uri="{FF2B5EF4-FFF2-40B4-BE49-F238E27FC236}">
                  <a16:creationId xmlns:a16="http://schemas.microsoft.com/office/drawing/2014/main" id="{4EDCD943-CCFE-4817-89C8-5B6B6D260D41}"/>
                </a:ext>
              </a:extLst>
            </p:cNvPr>
            <p:cNvSpPr/>
            <p:nvPr/>
          </p:nvSpPr>
          <p:spPr>
            <a:xfrm>
              <a:off x="7364850" y="3249865"/>
              <a:ext cx="2883877" cy="2881994"/>
            </a:xfrm>
            <a:custGeom>
              <a:avLst/>
              <a:gdLst>
                <a:gd name="connsiteX0" fmla="*/ 235840 w 2871464"/>
                <a:gd name="connsiteY0" fmla="*/ 2892152 h 2892152"/>
                <a:gd name="connsiteX1" fmla="*/ 8275 w 2871464"/>
                <a:gd name="connsiteY1" fmla="*/ 2883877 h 2892152"/>
                <a:gd name="connsiteX2" fmla="*/ 0 w 2871464"/>
                <a:gd name="connsiteY2" fmla="*/ 0 h 2892152"/>
                <a:gd name="connsiteX3" fmla="*/ 2871464 w 2871464"/>
                <a:gd name="connsiteY3" fmla="*/ 4137 h 2892152"/>
                <a:gd name="connsiteX4" fmla="*/ 2871464 w 2871464"/>
                <a:gd name="connsiteY4" fmla="*/ 169640 h 2892152"/>
                <a:gd name="connsiteX5" fmla="*/ 2739062 w 2871464"/>
                <a:gd name="connsiteY5" fmla="*/ 302041 h 2892152"/>
                <a:gd name="connsiteX6" fmla="*/ 2259106 w 2871464"/>
                <a:gd name="connsiteY6" fmla="*/ 529607 h 2892152"/>
                <a:gd name="connsiteX7" fmla="*/ 1936376 w 2871464"/>
                <a:gd name="connsiteY7" fmla="*/ 794411 h 2892152"/>
                <a:gd name="connsiteX8" fmla="*/ 1824662 w 2871464"/>
                <a:gd name="connsiteY8" fmla="*/ 901987 h 2892152"/>
                <a:gd name="connsiteX9" fmla="*/ 1675710 w 2871464"/>
                <a:gd name="connsiteY9" fmla="*/ 1125415 h 2892152"/>
                <a:gd name="connsiteX10" fmla="*/ 1555721 w 2871464"/>
                <a:gd name="connsiteY10" fmla="*/ 1315743 h 2892152"/>
                <a:gd name="connsiteX11" fmla="*/ 1497795 w 2871464"/>
                <a:gd name="connsiteY11" fmla="*/ 1468832 h 2892152"/>
                <a:gd name="connsiteX12" fmla="*/ 1315743 w 2871464"/>
                <a:gd name="connsiteY12" fmla="*/ 1634335 h 2892152"/>
                <a:gd name="connsiteX13" fmla="*/ 1137828 w 2871464"/>
                <a:gd name="connsiteY13" fmla="*/ 1791562 h 2892152"/>
                <a:gd name="connsiteX14" fmla="*/ 959913 w 2871464"/>
                <a:gd name="connsiteY14" fmla="*/ 1878450 h 2892152"/>
                <a:gd name="connsiteX15" fmla="*/ 761310 w 2871464"/>
                <a:gd name="connsiteY15" fmla="*/ 1998440 h 2892152"/>
                <a:gd name="connsiteX16" fmla="*/ 604083 w 2871464"/>
                <a:gd name="connsiteY16" fmla="*/ 2139117 h 2892152"/>
                <a:gd name="connsiteX17" fmla="*/ 467544 w 2871464"/>
                <a:gd name="connsiteY17" fmla="*/ 2337719 h 2892152"/>
                <a:gd name="connsiteX18" fmla="*/ 401343 w 2871464"/>
                <a:gd name="connsiteY18" fmla="*/ 2478396 h 2892152"/>
                <a:gd name="connsiteX19" fmla="*/ 289629 w 2871464"/>
                <a:gd name="connsiteY19" fmla="*/ 2623211 h 2892152"/>
                <a:gd name="connsiteX20" fmla="*/ 66201 w 2871464"/>
                <a:gd name="connsiteY20" fmla="*/ 2892152 h 2892152"/>
                <a:gd name="connsiteX21" fmla="*/ 4137 w 2871464"/>
                <a:gd name="connsiteY21" fmla="*/ 2888014 h 28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71464" h="2892152">
                  <a:moveTo>
                    <a:pt x="235840" y="2892152"/>
                  </a:moveTo>
                  <a:lnTo>
                    <a:pt x="8275" y="2883877"/>
                  </a:lnTo>
                  <a:cubicBezTo>
                    <a:pt x="5517" y="1922585"/>
                    <a:pt x="2758" y="961292"/>
                    <a:pt x="0" y="0"/>
                  </a:cubicBezTo>
                  <a:lnTo>
                    <a:pt x="2871464" y="4137"/>
                  </a:lnTo>
                  <a:lnTo>
                    <a:pt x="2871464" y="169640"/>
                  </a:lnTo>
                  <a:lnTo>
                    <a:pt x="2739062" y="302041"/>
                  </a:lnTo>
                  <a:lnTo>
                    <a:pt x="2259106" y="529607"/>
                  </a:lnTo>
                  <a:lnTo>
                    <a:pt x="1936376" y="794411"/>
                  </a:lnTo>
                  <a:lnTo>
                    <a:pt x="1824662" y="901987"/>
                  </a:lnTo>
                  <a:lnTo>
                    <a:pt x="1675710" y="1125415"/>
                  </a:lnTo>
                  <a:lnTo>
                    <a:pt x="1555721" y="1315743"/>
                  </a:lnTo>
                  <a:lnTo>
                    <a:pt x="1497795" y="1468832"/>
                  </a:lnTo>
                  <a:lnTo>
                    <a:pt x="1315743" y="1634335"/>
                  </a:lnTo>
                  <a:lnTo>
                    <a:pt x="1137828" y="1791562"/>
                  </a:lnTo>
                  <a:lnTo>
                    <a:pt x="959913" y="1878450"/>
                  </a:lnTo>
                  <a:lnTo>
                    <a:pt x="761310" y="1998440"/>
                  </a:lnTo>
                  <a:lnTo>
                    <a:pt x="604083" y="2139117"/>
                  </a:lnTo>
                  <a:lnTo>
                    <a:pt x="467544" y="2337719"/>
                  </a:lnTo>
                  <a:lnTo>
                    <a:pt x="401343" y="2478396"/>
                  </a:lnTo>
                  <a:lnTo>
                    <a:pt x="289629" y="2623211"/>
                  </a:lnTo>
                  <a:lnTo>
                    <a:pt x="66201" y="2892152"/>
                  </a:lnTo>
                  <a:lnTo>
                    <a:pt x="4137" y="2888014"/>
                  </a:lnTo>
                </a:path>
              </a:pathLst>
            </a:custGeom>
            <a:solidFill>
              <a:schemeClr val="accent1">
                <a:alpha val="15000"/>
              </a:schemeClr>
            </a:solidFill>
            <a:ln w="12700">
              <a:solidFill>
                <a:schemeClr val="accent1">
                  <a:shade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자유형: 도형 182">
              <a:extLst>
                <a:ext uri="{FF2B5EF4-FFF2-40B4-BE49-F238E27FC236}">
                  <a16:creationId xmlns:a16="http://schemas.microsoft.com/office/drawing/2014/main" id="{919E3941-2BDC-4009-B405-2207F4A1ED38}"/>
                </a:ext>
              </a:extLst>
            </p:cNvPr>
            <p:cNvSpPr/>
            <p:nvPr/>
          </p:nvSpPr>
          <p:spPr>
            <a:xfrm>
              <a:off x="7424057" y="3415393"/>
              <a:ext cx="2827564" cy="2721428"/>
            </a:xfrm>
            <a:custGeom>
              <a:avLst/>
              <a:gdLst>
                <a:gd name="connsiteX0" fmla="*/ 0 w 2827564"/>
                <a:gd name="connsiteY0" fmla="*/ 2715986 h 2721428"/>
                <a:gd name="connsiteX1" fmla="*/ 2827564 w 2827564"/>
                <a:gd name="connsiteY1" fmla="*/ 2721428 h 2721428"/>
                <a:gd name="connsiteX2" fmla="*/ 2824843 w 2827564"/>
                <a:gd name="connsiteY2" fmla="*/ 0 h 2721428"/>
                <a:gd name="connsiteX3" fmla="*/ 2683329 w 2827564"/>
                <a:gd name="connsiteY3" fmla="*/ 149678 h 2721428"/>
                <a:gd name="connsiteX4" fmla="*/ 2207079 w 2827564"/>
                <a:gd name="connsiteY4" fmla="*/ 370114 h 2721428"/>
                <a:gd name="connsiteX5" fmla="*/ 1774372 w 2827564"/>
                <a:gd name="connsiteY5" fmla="*/ 721178 h 2721428"/>
                <a:gd name="connsiteX6" fmla="*/ 1502229 w 2827564"/>
                <a:gd name="connsiteY6" fmla="*/ 1132114 h 2721428"/>
                <a:gd name="connsiteX7" fmla="*/ 1447800 w 2827564"/>
                <a:gd name="connsiteY7" fmla="*/ 1300843 h 2721428"/>
                <a:gd name="connsiteX8" fmla="*/ 1069522 w 2827564"/>
                <a:gd name="connsiteY8" fmla="*/ 1613807 h 2721428"/>
                <a:gd name="connsiteX9" fmla="*/ 685800 w 2827564"/>
                <a:gd name="connsiteY9" fmla="*/ 1831521 h 2721428"/>
                <a:gd name="connsiteX10" fmla="*/ 560614 w 2827564"/>
                <a:gd name="connsiteY10" fmla="*/ 1959428 h 2721428"/>
                <a:gd name="connsiteX11" fmla="*/ 402772 w 2827564"/>
                <a:gd name="connsiteY11" fmla="*/ 2166257 h 2721428"/>
                <a:gd name="connsiteX12" fmla="*/ 337457 w 2827564"/>
                <a:gd name="connsiteY12" fmla="*/ 2307771 h 2721428"/>
                <a:gd name="connsiteX13" fmla="*/ 0 w 2827564"/>
                <a:gd name="connsiteY13" fmla="*/ 2715986 h 272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7564" h="2721428">
                  <a:moveTo>
                    <a:pt x="0" y="2715986"/>
                  </a:moveTo>
                  <a:lnTo>
                    <a:pt x="2827564" y="2721428"/>
                  </a:lnTo>
                  <a:lnTo>
                    <a:pt x="2824843" y="0"/>
                  </a:lnTo>
                  <a:lnTo>
                    <a:pt x="2683329" y="149678"/>
                  </a:lnTo>
                  <a:lnTo>
                    <a:pt x="2207079" y="370114"/>
                  </a:lnTo>
                  <a:lnTo>
                    <a:pt x="1774372" y="721178"/>
                  </a:lnTo>
                  <a:lnTo>
                    <a:pt x="1502229" y="1132114"/>
                  </a:lnTo>
                  <a:lnTo>
                    <a:pt x="1447800" y="1300843"/>
                  </a:lnTo>
                  <a:lnTo>
                    <a:pt x="1069522" y="1613807"/>
                  </a:lnTo>
                  <a:lnTo>
                    <a:pt x="685800" y="1831521"/>
                  </a:lnTo>
                  <a:lnTo>
                    <a:pt x="560614" y="1959428"/>
                  </a:lnTo>
                  <a:lnTo>
                    <a:pt x="402772" y="2166257"/>
                  </a:lnTo>
                  <a:lnTo>
                    <a:pt x="337457" y="2307771"/>
                  </a:lnTo>
                  <a:lnTo>
                    <a:pt x="0" y="2715986"/>
                  </a:lnTo>
                  <a:close/>
                </a:path>
              </a:pathLst>
            </a:custGeom>
            <a:solidFill>
              <a:srgbClr val="FF0000">
                <a:alpha val="20000"/>
              </a:srgbClr>
            </a:solidFill>
            <a:ln>
              <a:solidFill>
                <a:srgbClr val="FF0000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2301C457-BB1E-4E5C-8BAF-9AE3E0E257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0599" y="3251697"/>
              <a:ext cx="2880000" cy="288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Oval 53">
              <a:extLst>
                <a:ext uri="{FF2B5EF4-FFF2-40B4-BE49-F238E27FC236}">
                  <a16:creationId xmlns:a16="http://schemas.microsoft.com/office/drawing/2014/main" id="{65B6EE29-747D-463B-9AEA-D9A3F6AA46DF}"/>
                </a:ext>
              </a:extLst>
            </p:cNvPr>
            <p:cNvSpPr/>
            <p:nvPr/>
          </p:nvSpPr>
          <p:spPr>
            <a:xfrm>
              <a:off x="7536503" y="3383599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9" name="Oval 53">
              <a:extLst>
                <a:ext uri="{FF2B5EF4-FFF2-40B4-BE49-F238E27FC236}">
                  <a16:creationId xmlns:a16="http://schemas.microsoft.com/office/drawing/2014/main" id="{2D4B3226-4A13-4704-A410-404A610F7F7C}"/>
                </a:ext>
              </a:extLst>
            </p:cNvPr>
            <p:cNvSpPr/>
            <p:nvPr/>
          </p:nvSpPr>
          <p:spPr>
            <a:xfrm>
              <a:off x="7587741" y="3688489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0" name="Oval 53">
              <a:extLst>
                <a:ext uri="{FF2B5EF4-FFF2-40B4-BE49-F238E27FC236}">
                  <a16:creationId xmlns:a16="http://schemas.microsoft.com/office/drawing/2014/main" id="{95C87B11-4447-4C80-AB99-AC5F3A1D45D3}"/>
                </a:ext>
              </a:extLst>
            </p:cNvPr>
            <p:cNvSpPr/>
            <p:nvPr/>
          </p:nvSpPr>
          <p:spPr>
            <a:xfrm>
              <a:off x="7919701" y="3437599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1" name="Oval 53">
              <a:extLst>
                <a:ext uri="{FF2B5EF4-FFF2-40B4-BE49-F238E27FC236}">
                  <a16:creationId xmlns:a16="http://schemas.microsoft.com/office/drawing/2014/main" id="{0A9AE34F-EFE4-4599-AC02-E985A1DF09D1}"/>
                </a:ext>
              </a:extLst>
            </p:cNvPr>
            <p:cNvSpPr/>
            <p:nvPr/>
          </p:nvSpPr>
          <p:spPr>
            <a:xfrm>
              <a:off x="7479741" y="4091599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2" name="Oval 53">
              <a:extLst>
                <a:ext uri="{FF2B5EF4-FFF2-40B4-BE49-F238E27FC236}">
                  <a16:creationId xmlns:a16="http://schemas.microsoft.com/office/drawing/2014/main" id="{B2C69CA0-6374-4D72-B6B8-60042E969D53}"/>
                </a:ext>
              </a:extLst>
            </p:cNvPr>
            <p:cNvSpPr/>
            <p:nvPr/>
          </p:nvSpPr>
          <p:spPr>
            <a:xfrm>
              <a:off x="8319395" y="4886950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3" name="Oval 53">
              <a:extLst>
                <a:ext uri="{FF2B5EF4-FFF2-40B4-BE49-F238E27FC236}">
                  <a16:creationId xmlns:a16="http://schemas.microsoft.com/office/drawing/2014/main" id="{09E2C5E1-0A2B-4DDD-99CB-2EA96EB709F4}"/>
                </a:ext>
              </a:extLst>
            </p:cNvPr>
            <p:cNvSpPr/>
            <p:nvPr/>
          </p:nvSpPr>
          <p:spPr>
            <a:xfrm>
              <a:off x="7752345" y="4037599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4" name="Oval 53">
              <a:extLst>
                <a:ext uri="{FF2B5EF4-FFF2-40B4-BE49-F238E27FC236}">
                  <a16:creationId xmlns:a16="http://schemas.microsoft.com/office/drawing/2014/main" id="{6A1EF153-A4D4-4F15-A47B-3F46FE9EDFAF}"/>
                </a:ext>
              </a:extLst>
            </p:cNvPr>
            <p:cNvSpPr/>
            <p:nvPr/>
          </p:nvSpPr>
          <p:spPr>
            <a:xfrm>
              <a:off x="8389051" y="3491599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5" name="Oval 53">
              <a:extLst>
                <a:ext uri="{FF2B5EF4-FFF2-40B4-BE49-F238E27FC236}">
                  <a16:creationId xmlns:a16="http://schemas.microsoft.com/office/drawing/2014/main" id="{E2650277-8DAD-4398-BE42-3DE3E69822D9}"/>
                </a:ext>
              </a:extLst>
            </p:cNvPr>
            <p:cNvSpPr/>
            <p:nvPr/>
          </p:nvSpPr>
          <p:spPr>
            <a:xfrm>
              <a:off x="7644345" y="4528391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6" name="Oval 53">
              <a:extLst>
                <a:ext uri="{FF2B5EF4-FFF2-40B4-BE49-F238E27FC236}">
                  <a16:creationId xmlns:a16="http://schemas.microsoft.com/office/drawing/2014/main" id="{0D4AD4A4-FD5F-476C-AA5C-14FF7D4A253F}"/>
                </a:ext>
              </a:extLst>
            </p:cNvPr>
            <p:cNvSpPr/>
            <p:nvPr/>
          </p:nvSpPr>
          <p:spPr>
            <a:xfrm>
              <a:off x="7596702" y="4951656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7" name="Oval 53">
              <a:extLst>
                <a:ext uri="{FF2B5EF4-FFF2-40B4-BE49-F238E27FC236}">
                  <a16:creationId xmlns:a16="http://schemas.microsoft.com/office/drawing/2014/main" id="{AF0647DE-2524-4EEB-9BA3-719E603A2D16}"/>
                </a:ext>
              </a:extLst>
            </p:cNvPr>
            <p:cNvSpPr/>
            <p:nvPr/>
          </p:nvSpPr>
          <p:spPr>
            <a:xfrm>
              <a:off x="8443051" y="3940576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8" name="Oval 53">
              <a:extLst>
                <a:ext uri="{FF2B5EF4-FFF2-40B4-BE49-F238E27FC236}">
                  <a16:creationId xmlns:a16="http://schemas.microsoft.com/office/drawing/2014/main" id="{8CFD4CF0-D583-4E92-9174-3F4658DAC4B7}"/>
                </a:ext>
              </a:extLst>
            </p:cNvPr>
            <p:cNvSpPr/>
            <p:nvPr/>
          </p:nvSpPr>
          <p:spPr>
            <a:xfrm>
              <a:off x="8010458" y="4274553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9" name="Oval 53">
              <a:extLst>
                <a:ext uri="{FF2B5EF4-FFF2-40B4-BE49-F238E27FC236}">
                  <a16:creationId xmlns:a16="http://schemas.microsoft.com/office/drawing/2014/main" id="{BAC95DB9-D909-4204-9222-AA1628A4A3F2}"/>
                </a:ext>
              </a:extLst>
            </p:cNvPr>
            <p:cNvSpPr/>
            <p:nvPr/>
          </p:nvSpPr>
          <p:spPr>
            <a:xfrm>
              <a:off x="8861505" y="3454550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0" name="Oval 53">
              <a:extLst>
                <a:ext uri="{FF2B5EF4-FFF2-40B4-BE49-F238E27FC236}">
                  <a16:creationId xmlns:a16="http://schemas.microsoft.com/office/drawing/2014/main" id="{2F8CCB04-4779-4BEA-87B2-94393497A2A5}"/>
                </a:ext>
              </a:extLst>
            </p:cNvPr>
            <p:cNvSpPr/>
            <p:nvPr/>
          </p:nvSpPr>
          <p:spPr>
            <a:xfrm>
              <a:off x="8497051" y="4269383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1" name="Oval 53">
              <a:extLst>
                <a:ext uri="{FF2B5EF4-FFF2-40B4-BE49-F238E27FC236}">
                  <a16:creationId xmlns:a16="http://schemas.microsoft.com/office/drawing/2014/main" id="{6EA3734E-4A0D-47C8-BDAC-82E2F7C731EE}"/>
                </a:ext>
              </a:extLst>
            </p:cNvPr>
            <p:cNvSpPr/>
            <p:nvPr/>
          </p:nvSpPr>
          <p:spPr>
            <a:xfrm>
              <a:off x="8034652" y="5076943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2" name="Oval 53">
              <a:extLst>
                <a:ext uri="{FF2B5EF4-FFF2-40B4-BE49-F238E27FC236}">
                  <a16:creationId xmlns:a16="http://schemas.microsoft.com/office/drawing/2014/main" id="{59F6FA0F-9055-41FE-9096-A845BA3E97EC}"/>
                </a:ext>
              </a:extLst>
            </p:cNvPr>
            <p:cNvSpPr/>
            <p:nvPr/>
          </p:nvSpPr>
          <p:spPr>
            <a:xfrm>
              <a:off x="8715642" y="3781417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3" name="Oval 53">
              <a:extLst>
                <a:ext uri="{FF2B5EF4-FFF2-40B4-BE49-F238E27FC236}">
                  <a16:creationId xmlns:a16="http://schemas.microsoft.com/office/drawing/2014/main" id="{C3D9AF84-19C0-4DCE-82D9-17FAEABB4999}"/>
                </a:ext>
              </a:extLst>
            </p:cNvPr>
            <p:cNvSpPr/>
            <p:nvPr/>
          </p:nvSpPr>
          <p:spPr>
            <a:xfrm>
              <a:off x="9323270" y="3508550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4" name="Oval 53">
              <a:extLst>
                <a:ext uri="{FF2B5EF4-FFF2-40B4-BE49-F238E27FC236}">
                  <a16:creationId xmlns:a16="http://schemas.microsoft.com/office/drawing/2014/main" id="{D3FEB268-3934-4974-A80B-68E7BF2829B5}"/>
                </a:ext>
              </a:extLst>
            </p:cNvPr>
            <p:cNvSpPr/>
            <p:nvPr/>
          </p:nvSpPr>
          <p:spPr>
            <a:xfrm>
              <a:off x="9034405" y="4518550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5" name="Oval 53">
              <a:extLst>
                <a:ext uri="{FF2B5EF4-FFF2-40B4-BE49-F238E27FC236}">
                  <a16:creationId xmlns:a16="http://schemas.microsoft.com/office/drawing/2014/main" id="{7C5AECC2-2E7D-4F2B-8018-31476AFE171C}"/>
                </a:ext>
              </a:extLst>
            </p:cNvPr>
            <p:cNvSpPr/>
            <p:nvPr/>
          </p:nvSpPr>
          <p:spPr>
            <a:xfrm>
              <a:off x="7949303" y="4697189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6" name="Oval 53">
              <a:extLst>
                <a:ext uri="{FF2B5EF4-FFF2-40B4-BE49-F238E27FC236}">
                  <a16:creationId xmlns:a16="http://schemas.microsoft.com/office/drawing/2014/main" id="{B4D36DFF-881E-4AE4-A429-F67E53E20882}"/>
                </a:ext>
              </a:extLst>
            </p:cNvPr>
            <p:cNvSpPr/>
            <p:nvPr/>
          </p:nvSpPr>
          <p:spPr>
            <a:xfrm>
              <a:off x="8317941" y="4614513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7" name="Oval 53">
              <a:extLst>
                <a:ext uri="{FF2B5EF4-FFF2-40B4-BE49-F238E27FC236}">
                  <a16:creationId xmlns:a16="http://schemas.microsoft.com/office/drawing/2014/main" id="{B22BF80C-EB0D-46C8-BEF9-4C395CD1F307}"/>
                </a:ext>
              </a:extLst>
            </p:cNvPr>
            <p:cNvSpPr/>
            <p:nvPr/>
          </p:nvSpPr>
          <p:spPr>
            <a:xfrm>
              <a:off x="8849485" y="4253599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8" name="Oval 53">
              <a:extLst>
                <a:ext uri="{FF2B5EF4-FFF2-40B4-BE49-F238E27FC236}">
                  <a16:creationId xmlns:a16="http://schemas.microsoft.com/office/drawing/2014/main" id="{B8EC93FA-916C-49A3-9420-A84BDC352590}"/>
                </a:ext>
              </a:extLst>
            </p:cNvPr>
            <p:cNvSpPr/>
            <p:nvPr/>
          </p:nvSpPr>
          <p:spPr>
            <a:xfrm>
              <a:off x="8715642" y="4636391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9" name="Oval 53">
              <a:extLst>
                <a:ext uri="{FF2B5EF4-FFF2-40B4-BE49-F238E27FC236}">
                  <a16:creationId xmlns:a16="http://schemas.microsoft.com/office/drawing/2014/main" id="{255EB3F9-651F-49F7-9F84-A4C7178E578A}"/>
                </a:ext>
              </a:extLst>
            </p:cNvPr>
            <p:cNvSpPr/>
            <p:nvPr/>
          </p:nvSpPr>
          <p:spPr>
            <a:xfrm>
              <a:off x="9049877" y="3939199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0" name="Oval 53">
              <a:extLst>
                <a:ext uri="{FF2B5EF4-FFF2-40B4-BE49-F238E27FC236}">
                  <a16:creationId xmlns:a16="http://schemas.microsoft.com/office/drawing/2014/main" id="{AC2A0399-22DC-4FA9-B801-5503153AB8FF}"/>
                </a:ext>
              </a:extLst>
            </p:cNvPr>
            <p:cNvSpPr/>
            <p:nvPr/>
          </p:nvSpPr>
          <p:spPr>
            <a:xfrm>
              <a:off x="8923650" y="4940950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1" name="Oval 53">
              <a:extLst>
                <a:ext uri="{FF2B5EF4-FFF2-40B4-BE49-F238E27FC236}">
                  <a16:creationId xmlns:a16="http://schemas.microsoft.com/office/drawing/2014/main" id="{1C9D2D17-0CCB-4067-A603-70B03114B90C}"/>
                </a:ext>
              </a:extLst>
            </p:cNvPr>
            <p:cNvSpPr/>
            <p:nvPr/>
          </p:nvSpPr>
          <p:spPr>
            <a:xfrm>
              <a:off x="7633879" y="5360243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2" name="Oval 53">
              <a:extLst>
                <a:ext uri="{FF2B5EF4-FFF2-40B4-BE49-F238E27FC236}">
                  <a16:creationId xmlns:a16="http://schemas.microsoft.com/office/drawing/2014/main" id="{33DACB76-E488-4546-985B-0972A8A75DEC}"/>
                </a:ext>
              </a:extLst>
            </p:cNvPr>
            <p:cNvSpPr/>
            <p:nvPr/>
          </p:nvSpPr>
          <p:spPr>
            <a:xfrm>
              <a:off x="9220248" y="4886950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3" name="Oval 53">
              <a:extLst>
                <a:ext uri="{FF2B5EF4-FFF2-40B4-BE49-F238E27FC236}">
                  <a16:creationId xmlns:a16="http://schemas.microsoft.com/office/drawing/2014/main" id="{A169D4BA-6804-4ACA-A483-2DDAC4CB9B01}"/>
                </a:ext>
              </a:extLst>
            </p:cNvPr>
            <p:cNvSpPr/>
            <p:nvPr/>
          </p:nvSpPr>
          <p:spPr>
            <a:xfrm>
              <a:off x="7993703" y="3840799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4" name="Oval 53">
              <a:extLst>
                <a:ext uri="{FF2B5EF4-FFF2-40B4-BE49-F238E27FC236}">
                  <a16:creationId xmlns:a16="http://schemas.microsoft.com/office/drawing/2014/main" id="{3AB97366-F34B-4A27-8616-205F55AEF7D4}"/>
                </a:ext>
              </a:extLst>
            </p:cNvPr>
            <p:cNvSpPr/>
            <p:nvPr/>
          </p:nvSpPr>
          <p:spPr>
            <a:xfrm>
              <a:off x="8669993" y="4973651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5" name="Oval 53">
              <a:extLst>
                <a:ext uri="{FF2B5EF4-FFF2-40B4-BE49-F238E27FC236}">
                  <a16:creationId xmlns:a16="http://schemas.microsoft.com/office/drawing/2014/main" id="{867A866D-BA17-4BC7-8B12-E81DA591947F}"/>
                </a:ext>
              </a:extLst>
            </p:cNvPr>
            <p:cNvSpPr/>
            <p:nvPr/>
          </p:nvSpPr>
          <p:spPr>
            <a:xfrm>
              <a:off x="9373047" y="3781417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6" name="Oval 53">
              <a:extLst>
                <a:ext uri="{FF2B5EF4-FFF2-40B4-BE49-F238E27FC236}">
                  <a16:creationId xmlns:a16="http://schemas.microsoft.com/office/drawing/2014/main" id="{00281891-2F49-473C-951F-7FCD1BCC6B20}"/>
                </a:ext>
              </a:extLst>
            </p:cNvPr>
            <p:cNvSpPr/>
            <p:nvPr/>
          </p:nvSpPr>
          <p:spPr>
            <a:xfrm>
              <a:off x="9031650" y="5217123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7" name="Oval 53">
              <a:extLst>
                <a:ext uri="{FF2B5EF4-FFF2-40B4-BE49-F238E27FC236}">
                  <a16:creationId xmlns:a16="http://schemas.microsoft.com/office/drawing/2014/main" id="{7957C1C7-BBAE-4712-A73F-2E0FB1C43F58}"/>
                </a:ext>
              </a:extLst>
            </p:cNvPr>
            <p:cNvSpPr/>
            <p:nvPr/>
          </p:nvSpPr>
          <p:spPr>
            <a:xfrm>
              <a:off x="9731586" y="3454550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8" name="Oval 53">
              <a:extLst>
                <a:ext uri="{FF2B5EF4-FFF2-40B4-BE49-F238E27FC236}">
                  <a16:creationId xmlns:a16="http://schemas.microsoft.com/office/drawing/2014/main" id="{FEC9BF23-7FAF-4F24-B03B-11319DC337EA}"/>
                </a:ext>
              </a:extLst>
            </p:cNvPr>
            <p:cNvSpPr/>
            <p:nvPr/>
          </p:nvSpPr>
          <p:spPr>
            <a:xfrm>
              <a:off x="7533741" y="5859085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9" name="Oval 53">
              <a:extLst>
                <a:ext uri="{FF2B5EF4-FFF2-40B4-BE49-F238E27FC236}">
                  <a16:creationId xmlns:a16="http://schemas.microsoft.com/office/drawing/2014/main" id="{71D34416-1D6F-426B-A002-5DFD977A86C3}"/>
                </a:ext>
              </a:extLst>
            </p:cNvPr>
            <p:cNvSpPr/>
            <p:nvPr/>
          </p:nvSpPr>
          <p:spPr>
            <a:xfrm>
              <a:off x="7860345" y="5358710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0" name="Oval 53">
              <a:extLst>
                <a:ext uri="{FF2B5EF4-FFF2-40B4-BE49-F238E27FC236}">
                  <a16:creationId xmlns:a16="http://schemas.microsoft.com/office/drawing/2014/main" id="{F6292853-5321-46E7-A7C1-44E66DD74EA6}"/>
                </a:ext>
              </a:extLst>
            </p:cNvPr>
            <p:cNvSpPr/>
            <p:nvPr/>
          </p:nvSpPr>
          <p:spPr>
            <a:xfrm>
              <a:off x="9980372" y="3491599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1" name="Isosceles Triangle 58">
              <a:extLst>
                <a:ext uri="{FF2B5EF4-FFF2-40B4-BE49-F238E27FC236}">
                  <a16:creationId xmlns:a16="http://schemas.microsoft.com/office/drawing/2014/main" id="{AB3BA760-63C9-40E0-9D48-1D3A3331AB6A}"/>
                </a:ext>
              </a:extLst>
            </p:cNvPr>
            <p:cNvSpPr/>
            <p:nvPr/>
          </p:nvSpPr>
          <p:spPr>
            <a:xfrm>
              <a:off x="9049877" y="3694981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Isosceles Triangle 58">
              <a:extLst>
                <a:ext uri="{FF2B5EF4-FFF2-40B4-BE49-F238E27FC236}">
                  <a16:creationId xmlns:a16="http://schemas.microsoft.com/office/drawing/2014/main" id="{47501C35-C699-4F8F-875E-F81105493807}"/>
                </a:ext>
              </a:extLst>
            </p:cNvPr>
            <p:cNvSpPr/>
            <p:nvPr/>
          </p:nvSpPr>
          <p:spPr>
            <a:xfrm>
              <a:off x="9713477" y="3749068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Isosceles Triangle 58">
              <a:extLst>
                <a:ext uri="{FF2B5EF4-FFF2-40B4-BE49-F238E27FC236}">
                  <a16:creationId xmlns:a16="http://schemas.microsoft.com/office/drawing/2014/main" id="{B4947736-1ABC-4301-A2A2-56C6A0631325}"/>
                </a:ext>
              </a:extLst>
            </p:cNvPr>
            <p:cNvSpPr/>
            <p:nvPr/>
          </p:nvSpPr>
          <p:spPr>
            <a:xfrm>
              <a:off x="9237626" y="4187703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Isosceles Triangle 58">
              <a:extLst>
                <a:ext uri="{FF2B5EF4-FFF2-40B4-BE49-F238E27FC236}">
                  <a16:creationId xmlns:a16="http://schemas.microsoft.com/office/drawing/2014/main" id="{E4CAEF0B-239F-4634-B88C-0E808B52C1D1}"/>
                </a:ext>
              </a:extLst>
            </p:cNvPr>
            <p:cNvSpPr/>
            <p:nvPr/>
          </p:nvSpPr>
          <p:spPr>
            <a:xfrm>
              <a:off x="9964277" y="3993199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Isosceles Triangle 58">
              <a:extLst>
                <a:ext uri="{FF2B5EF4-FFF2-40B4-BE49-F238E27FC236}">
                  <a16:creationId xmlns:a16="http://schemas.microsoft.com/office/drawing/2014/main" id="{8363E997-AF18-4508-82B3-4097EA041AAF}"/>
                </a:ext>
              </a:extLst>
            </p:cNvPr>
            <p:cNvSpPr/>
            <p:nvPr/>
          </p:nvSpPr>
          <p:spPr>
            <a:xfrm>
              <a:off x="9634512" y="4199599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Isosceles Triangle 58">
              <a:extLst>
                <a:ext uri="{FF2B5EF4-FFF2-40B4-BE49-F238E27FC236}">
                  <a16:creationId xmlns:a16="http://schemas.microsoft.com/office/drawing/2014/main" id="{0EEC1AB6-A354-4EF6-8800-C75F2068BFEC}"/>
                </a:ext>
              </a:extLst>
            </p:cNvPr>
            <p:cNvSpPr/>
            <p:nvPr/>
          </p:nvSpPr>
          <p:spPr>
            <a:xfrm>
              <a:off x="9391341" y="4623879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Isosceles Triangle 58">
              <a:extLst>
                <a:ext uri="{FF2B5EF4-FFF2-40B4-BE49-F238E27FC236}">
                  <a16:creationId xmlns:a16="http://schemas.microsoft.com/office/drawing/2014/main" id="{DFA557F1-6F2D-4C6B-AAD2-43D5904687B6}"/>
                </a:ext>
              </a:extLst>
            </p:cNvPr>
            <p:cNvSpPr/>
            <p:nvPr/>
          </p:nvSpPr>
          <p:spPr>
            <a:xfrm>
              <a:off x="9442936" y="5130943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Isosceles Triangle 58">
              <a:extLst>
                <a:ext uri="{FF2B5EF4-FFF2-40B4-BE49-F238E27FC236}">
                  <a16:creationId xmlns:a16="http://schemas.microsoft.com/office/drawing/2014/main" id="{7D17851C-F7B9-4E03-99EB-2EB0484A8AA8}"/>
                </a:ext>
              </a:extLst>
            </p:cNvPr>
            <p:cNvSpPr/>
            <p:nvPr/>
          </p:nvSpPr>
          <p:spPr>
            <a:xfrm>
              <a:off x="9748240" y="4865742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Isosceles Triangle 58">
              <a:extLst>
                <a:ext uri="{FF2B5EF4-FFF2-40B4-BE49-F238E27FC236}">
                  <a16:creationId xmlns:a16="http://schemas.microsoft.com/office/drawing/2014/main" id="{CE6F303B-6FA1-4B57-8DB3-E4DA91A345BA}"/>
                </a:ext>
              </a:extLst>
            </p:cNvPr>
            <p:cNvSpPr/>
            <p:nvPr/>
          </p:nvSpPr>
          <p:spPr>
            <a:xfrm>
              <a:off x="8425941" y="5140612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Isosceles Triangle 58">
              <a:extLst>
                <a:ext uri="{FF2B5EF4-FFF2-40B4-BE49-F238E27FC236}">
                  <a16:creationId xmlns:a16="http://schemas.microsoft.com/office/drawing/2014/main" id="{6AB792E9-5AE9-4D64-82B9-AB3E06646B11}"/>
                </a:ext>
              </a:extLst>
            </p:cNvPr>
            <p:cNvSpPr/>
            <p:nvPr/>
          </p:nvSpPr>
          <p:spPr>
            <a:xfrm>
              <a:off x="9354677" y="3999781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Isosceles Triangle 58">
              <a:extLst>
                <a:ext uri="{FF2B5EF4-FFF2-40B4-BE49-F238E27FC236}">
                  <a16:creationId xmlns:a16="http://schemas.microsoft.com/office/drawing/2014/main" id="{9C524858-E5F3-4AE9-AC34-F858DE1C4746}"/>
                </a:ext>
              </a:extLst>
            </p:cNvPr>
            <p:cNvSpPr/>
            <p:nvPr/>
          </p:nvSpPr>
          <p:spPr>
            <a:xfrm>
              <a:off x="8125553" y="5525850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58">
              <a:extLst>
                <a:ext uri="{FF2B5EF4-FFF2-40B4-BE49-F238E27FC236}">
                  <a16:creationId xmlns:a16="http://schemas.microsoft.com/office/drawing/2014/main" id="{74CE8F50-72F4-4E44-8EEE-E74C6A18CAA5}"/>
                </a:ext>
              </a:extLst>
            </p:cNvPr>
            <p:cNvSpPr/>
            <p:nvPr/>
          </p:nvSpPr>
          <p:spPr>
            <a:xfrm>
              <a:off x="8705072" y="5269925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Isosceles Triangle 58">
              <a:extLst>
                <a:ext uri="{FF2B5EF4-FFF2-40B4-BE49-F238E27FC236}">
                  <a16:creationId xmlns:a16="http://schemas.microsoft.com/office/drawing/2014/main" id="{F6A96AF9-53C4-4176-8B1A-55B5D2C252B9}"/>
                </a:ext>
              </a:extLst>
            </p:cNvPr>
            <p:cNvSpPr/>
            <p:nvPr/>
          </p:nvSpPr>
          <p:spPr>
            <a:xfrm>
              <a:off x="9886780" y="5161925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Isosceles Triangle 58">
              <a:extLst>
                <a:ext uri="{FF2B5EF4-FFF2-40B4-BE49-F238E27FC236}">
                  <a16:creationId xmlns:a16="http://schemas.microsoft.com/office/drawing/2014/main" id="{3BCEFF08-D200-4FFD-A37D-1399401DF119}"/>
                </a:ext>
              </a:extLst>
            </p:cNvPr>
            <p:cNvSpPr/>
            <p:nvPr/>
          </p:nvSpPr>
          <p:spPr>
            <a:xfrm>
              <a:off x="9886780" y="4523464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Isosceles Triangle 58">
              <a:extLst>
                <a:ext uri="{FF2B5EF4-FFF2-40B4-BE49-F238E27FC236}">
                  <a16:creationId xmlns:a16="http://schemas.microsoft.com/office/drawing/2014/main" id="{EF86C4CE-CFA0-4401-B156-5CBA7A9775A6}"/>
                </a:ext>
              </a:extLst>
            </p:cNvPr>
            <p:cNvSpPr/>
            <p:nvPr/>
          </p:nvSpPr>
          <p:spPr>
            <a:xfrm>
              <a:off x="10109464" y="4778950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Isosceles Triangle 58">
              <a:extLst>
                <a:ext uri="{FF2B5EF4-FFF2-40B4-BE49-F238E27FC236}">
                  <a16:creationId xmlns:a16="http://schemas.microsoft.com/office/drawing/2014/main" id="{261EA051-2FD6-4077-ABCC-DB06A8CB43E5}"/>
                </a:ext>
              </a:extLst>
            </p:cNvPr>
            <p:cNvSpPr/>
            <p:nvPr/>
          </p:nvSpPr>
          <p:spPr>
            <a:xfrm>
              <a:off x="7865788" y="5753068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Isosceles Triangle 58">
              <a:extLst>
                <a:ext uri="{FF2B5EF4-FFF2-40B4-BE49-F238E27FC236}">
                  <a16:creationId xmlns:a16="http://schemas.microsoft.com/office/drawing/2014/main" id="{737CAF4B-026B-48DA-B707-3615A4DAD5DB}"/>
                </a:ext>
              </a:extLst>
            </p:cNvPr>
            <p:cNvSpPr/>
            <p:nvPr/>
          </p:nvSpPr>
          <p:spPr>
            <a:xfrm>
              <a:off x="8533941" y="5742664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Isosceles Triangle 58">
              <a:extLst>
                <a:ext uri="{FF2B5EF4-FFF2-40B4-BE49-F238E27FC236}">
                  <a16:creationId xmlns:a16="http://schemas.microsoft.com/office/drawing/2014/main" id="{481B5983-DBC9-4776-8B14-32FB3DEDA57C}"/>
                </a:ext>
              </a:extLst>
            </p:cNvPr>
            <p:cNvSpPr/>
            <p:nvPr/>
          </p:nvSpPr>
          <p:spPr>
            <a:xfrm>
              <a:off x="8263941" y="5901710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Isosceles Triangle 58">
              <a:extLst>
                <a:ext uri="{FF2B5EF4-FFF2-40B4-BE49-F238E27FC236}">
                  <a16:creationId xmlns:a16="http://schemas.microsoft.com/office/drawing/2014/main" id="{9392B51F-3885-4149-940B-C091E0812F64}"/>
                </a:ext>
              </a:extLst>
            </p:cNvPr>
            <p:cNvSpPr/>
            <p:nvPr/>
          </p:nvSpPr>
          <p:spPr>
            <a:xfrm>
              <a:off x="8923650" y="5590540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Isosceles Triangle 58">
              <a:extLst>
                <a:ext uri="{FF2B5EF4-FFF2-40B4-BE49-F238E27FC236}">
                  <a16:creationId xmlns:a16="http://schemas.microsoft.com/office/drawing/2014/main" id="{836F582E-E34F-4706-8DA2-8E791F9F67B7}"/>
                </a:ext>
              </a:extLst>
            </p:cNvPr>
            <p:cNvSpPr/>
            <p:nvPr/>
          </p:nvSpPr>
          <p:spPr>
            <a:xfrm>
              <a:off x="8903485" y="5833921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Isosceles Triangle 58">
              <a:extLst>
                <a:ext uri="{FF2B5EF4-FFF2-40B4-BE49-F238E27FC236}">
                  <a16:creationId xmlns:a16="http://schemas.microsoft.com/office/drawing/2014/main" id="{8E47189B-5985-4AB7-A4D7-C1DDEA883769}"/>
                </a:ext>
              </a:extLst>
            </p:cNvPr>
            <p:cNvSpPr/>
            <p:nvPr/>
          </p:nvSpPr>
          <p:spPr>
            <a:xfrm>
              <a:off x="9333670" y="5559885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Isosceles Triangle 58">
              <a:extLst>
                <a:ext uri="{FF2B5EF4-FFF2-40B4-BE49-F238E27FC236}">
                  <a16:creationId xmlns:a16="http://schemas.microsoft.com/office/drawing/2014/main" id="{F2FD4146-E006-4BC9-8610-1BAB0D9ABB92}"/>
                </a:ext>
              </a:extLst>
            </p:cNvPr>
            <p:cNvSpPr/>
            <p:nvPr/>
          </p:nvSpPr>
          <p:spPr>
            <a:xfrm>
              <a:off x="9623080" y="5404289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Isosceles Triangle 58">
              <a:extLst>
                <a:ext uri="{FF2B5EF4-FFF2-40B4-BE49-F238E27FC236}">
                  <a16:creationId xmlns:a16="http://schemas.microsoft.com/office/drawing/2014/main" id="{7A83C517-D391-46DC-849D-F1C9CA9344E6}"/>
                </a:ext>
              </a:extLst>
            </p:cNvPr>
            <p:cNvSpPr/>
            <p:nvPr/>
          </p:nvSpPr>
          <p:spPr>
            <a:xfrm>
              <a:off x="9550936" y="5941921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Isosceles Triangle 58">
              <a:extLst>
                <a:ext uri="{FF2B5EF4-FFF2-40B4-BE49-F238E27FC236}">
                  <a16:creationId xmlns:a16="http://schemas.microsoft.com/office/drawing/2014/main" id="{B37C5660-A1F4-465F-9852-6739D9B3C1E0}"/>
                </a:ext>
              </a:extLst>
            </p:cNvPr>
            <p:cNvSpPr/>
            <p:nvPr/>
          </p:nvSpPr>
          <p:spPr>
            <a:xfrm>
              <a:off x="9943699" y="5496550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Isosceles Triangle 58">
              <a:extLst>
                <a:ext uri="{FF2B5EF4-FFF2-40B4-BE49-F238E27FC236}">
                  <a16:creationId xmlns:a16="http://schemas.microsoft.com/office/drawing/2014/main" id="{17E2676C-2552-46EE-A609-087A7D2B5E36}"/>
                </a:ext>
              </a:extLst>
            </p:cNvPr>
            <p:cNvSpPr/>
            <p:nvPr/>
          </p:nvSpPr>
          <p:spPr>
            <a:xfrm>
              <a:off x="9175243" y="5876956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Isosceles Triangle 58">
              <a:extLst>
                <a:ext uri="{FF2B5EF4-FFF2-40B4-BE49-F238E27FC236}">
                  <a16:creationId xmlns:a16="http://schemas.microsoft.com/office/drawing/2014/main" id="{42DA4C82-7489-4EBE-B8C1-92ECB3E67D8D}"/>
                </a:ext>
              </a:extLst>
            </p:cNvPr>
            <p:cNvSpPr/>
            <p:nvPr/>
          </p:nvSpPr>
          <p:spPr>
            <a:xfrm>
              <a:off x="9964277" y="5887921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Isosceles Triangle 58">
              <a:extLst>
                <a:ext uri="{FF2B5EF4-FFF2-40B4-BE49-F238E27FC236}">
                  <a16:creationId xmlns:a16="http://schemas.microsoft.com/office/drawing/2014/main" id="{0AB7599B-B0A5-4DBC-ACD6-082A463910DE}"/>
                </a:ext>
              </a:extLst>
            </p:cNvPr>
            <p:cNvSpPr/>
            <p:nvPr/>
          </p:nvSpPr>
          <p:spPr>
            <a:xfrm>
              <a:off x="8473843" y="5498635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53">
              <a:extLst>
                <a:ext uri="{FF2B5EF4-FFF2-40B4-BE49-F238E27FC236}">
                  <a16:creationId xmlns:a16="http://schemas.microsoft.com/office/drawing/2014/main" id="{195A4168-7EEA-4DC0-99BE-60AFB554E766}"/>
                </a:ext>
              </a:extLst>
            </p:cNvPr>
            <p:cNvSpPr/>
            <p:nvPr/>
          </p:nvSpPr>
          <p:spPr>
            <a:xfrm>
              <a:off x="9531943" y="4444584"/>
              <a:ext cx="108000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" name="자유형: 도형 116">
              <a:extLst>
                <a:ext uri="{FF2B5EF4-FFF2-40B4-BE49-F238E27FC236}">
                  <a16:creationId xmlns:a16="http://schemas.microsoft.com/office/drawing/2014/main" id="{6939695D-049E-4B3C-9B13-9522C804749F}"/>
                </a:ext>
              </a:extLst>
            </p:cNvPr>
            <p:cNvSpPr/>
            <p:nvPr/>
          </p:nvSpPr>
          <p:spPr>
            <a:xfrm>
              <a:off x="7472887" y="3334956"/>
              <a:ext cx="2776351" cy="2793846"/>
            </a:xfrm>
            <a:custGeom>
              <a:avLst/>
              <a:gdLst>
                <a:gd name="connsiteX0" fmla="*/ 0 w 2826327"/>
                <a:gd name="connsiteY0" fmla="*/ 2759034 h 2759034"/>
                <a:gd name="connsiteX1" fmla="*/ 55418 w 2826327"/>
                <a:gd name="connsiteY1" fmla="*/ 2751117 h 2759034"/>
                <a:gd name="connsiteX2" fmla="*/ 95002 w 2826327"/>
                <a:gd name="connsiteY2" fmla="*/ 2731325 h 2759034"/>
                <a:gd name="connsiteX3" fmla="*/ 126670 w 2826327"/>
                <a:gd name="connsiteY3" fmla="*/ 2711532 h 2759034"/>
                <a:gd name="connsiteX4" fmla="*/ 142504 w 2826327"/>
                <a:gd name="connsiteY4" fmla="*/ 2703615 h 2759034"/>
                <a:gd name="connsiteX5" fmla="*/ 154379 w 2826327"/>
                <a:gd name="connsiteY5" fmla="*/ 2695699 h 2759034"/>
                <a:gd name="connsiteX6" fmla="*/ 178130 w 2826327"/>
                <a:gd name="connsiteY6" fmla="*/ 2687782 h 2759034"/>
                <a:gd name="connsiteX7" fmla="*/ 193963 w 2826327"/>
                <a:gd name="connsiteY7" fmla="*/ 2675906 h 2759034"/>
                <a:gd name="connsiteX8" fmla="*/ 205839 w 2826327"/>
                <a:gd name="connsiteY8" fmla="*/ 2671948 h 2759034"/>
                <a:gd name="connsiteX9" fmla="*/ 229589 w 2826327"/>
                <a:gd name="connsiteY9" fmla="*/ 2648197 h 2759034"/>
                <a:gd name="connsiteX10" fmla="*/ 241465 w 2826327"/>
                <a:gd name="connsiteY10" fmla="*/ 2636322 h 2759034"/>
                <a:gd name="connsiteX11" fmla="*/ 253340 w 2826327"/>
                <a:gd name="connsiteY11" fmla="*/ 2624447 h 2759034"/>
                <a:gd name="connsiteX12" fmla="*/ 269174 w 2826327"/>
                <a:gd name="connsiteY12" fmla="*/ 2600696 h 2759034"/>
                <a:gd name="connsiteX13" fmla="*/ 277091 w 2826327"/>
                <a:gd name="connsiteY13" fmla="*/ 2588821 h 2759034"/>
                <a:gd name="connsiteX14" fmla="*/ 288966 w 2826327"/>
                <a:gd name="connsiteY14" fmla="*/ 2576945 h 2759034"/>
                <a:gd name="connsiteX15" fmla="*/ 308758 w 2826327"/>
                <a:gd name="connsiteY15" fmla="*/ 2541319 h 2759034"/>
                <a:gd name="connsiteX16" fmla="*/ 316675 w 2826327"/>
                <a:gd name="connsiteY16" fmla="*/ 2525486 h 2759034"/>
                <a:gd name="connsiteX17" fmla="*/ 320634 w 2826327"/>
                <a:gd name="connsiteY17" fmla="*/ 2513610 h 2759034"/>
                <a:gd name="connsiteX18" fmla="*/ 328550 w 2826327"/>
                <a:gd name="connsiteY18" fmla="*/ 2501735 h 2759034"/>
                <a:gd name="connsiteX19" fmla="*/ 336467 w 2826327"/>
                <a:gd name="connsiteY19" fmla="*/ 2477984 h 2759034"/>
                <a:gd name="connsiteX20" fmla="*/ 348343 w 2826327"/>
                <a:gd name="connsiteY20" fmla="*/ 2454234 h 2759034"/>
                <a:gd name="connsiteX21" fmla="*/ 360218 w 2826327"/>
                <a:gd name="connsiteY21" fmla="*/ 2430483 h 2759034"/>
                <a:gd name="connsiteX22" fmla="*/ 372093 w 2826327"/>
                <a:gd name="connsiteY22" fmla="*/ 2402774 h 2759034"/>
                <a:gd name="connsiteX23" fmla="*/ 380010 w 2826327"/>
                <a:gd name="connsiteY23" fmla="*/ 2390899 h 2759034"/>
                <a:gd name="connsiteX24" fmla="*/ 383969 w 2826327"/>
                <a:gd name="connsiteY24" fmla="*/ 2379023 h 2759034"/>
                <a:gd name="connsiteX25" fmla="*/ 411678 w 2826327"/>
                <a:gd name="connsiteY25" fmla="*/ 2327564 h 2759034"/>
                <a:gd name="connsiteX26" fmla="*/ 415636 w 2826327"/>
                <a:gd name="connsiteY26" fmla="*/ 2315688 h 2759034"/>
                <a:gd name="connsiteX27" fmla="*/ 423553 w 2826327"/>
                <a:gd name="connsiteY27" fmla="*/ 2303813 h 2759034"/>
                <a:gd name="connsiteX28" fmla="*/ 427511 w 2826327"/>
                <a:gd name="connsiteY28" fmla="*/ 2287979 h 2759034"/>
                <a:gd name="connsiteX29" fmla="*/ 439387 w 2826327"/>
                <a:gd name="connsiteY29" fmla="*/ 2268187 h 2759034"/>
                <a:gd name="connsiteX30" fmla="*/ 455221 w 2826327"/>
                <a:gd name="connsiteY30" fmla="*/ 2232561 h 2759034"/>
                <a:gd name="connsiteX31" fmla="*/ 467096 w 2826327"/>
                <a:gd name="connsiteY31" fmla="*/ 2208810 h 2759034"/>
                <a:gd name="connsiteX32" fmla="*/ 471054 w 2826327"/>
                <a:gd name="connsiteY32" fmla="*/ 2196935 h 2759034"/>
                <a:gd name="connsiteX33" fmla="*/ 478971 w 2826327"/>
                <a:gd name="connsiteY33" fmla="*/ 2185060 h 2759034"/>
                <a:gd name="connsiteX34" fmla="*/ 482930 w 2826327"/>
                <a:gd name="connsiteY34" fmla="*/ 2173184 h 2759034"/>
                <a:gd name="connsiteX35" fmla="*/ 490847 w 2826327"/>
                <a:gd name="connsiteY35" fmla="*/ 2157351 h 2759034"/>
                <a:gd name="connsiteX36" fmla="*/ 498763 w 2826327"/>
                <a:gd name="connsiteY36" fmla="*/ 2129641 h 2759034"/>
                <a:gd name="connsiteX37" fmla="*/ 518556 w 2826327"/>
                <a:gd name="connsiteY37" fmla="*/ 2105891 h 2759034"/>
                <a:gd name="connsiteX38" fmla="*/ 538348 w 2826327"/>
                <a:gd name="connsiteY38" fmla="*/ 2066306 h 2759034"/>
                <a:gd name="connsiteX39" fmla="*/ 546265 w 2826327"/>
                <a:gd name="connsiteY39" fmla="*/ 2042556 h 2759034"/>
                <a:gd name="connsiteX40" fmla="*/ 566057 w 2826327"/>
                <a:gd name="connsiteY40" fmla="*/ 2014847 h 2759034"/>
                <a:gd name="connsiteX41" fmla="*/ 581891 w 2826327"/>
                <a:gd name="connsiteY41" fmla="*/ 1991096 h 2759034"/>
                <a:gd name="connsiteX42" fmla="*/ 601683 w 2826327"/>
                <a:gd name="connsiteY42" fmla="*/ 1963387 h 2759034"/>
                <a:gd name="connsiteX43" fmla="*/ 613558 w 2826327"/>
                <a:gd name="connsiteY43" fmla="*/ 1951512 h 2759034"/>
                <a:gd name="connsiteX44" fmla="*/ 637309 w 2826327"/>
                <a:gd name="connsiteY44" fmla="*/ 1919844 h 2759034"/>
                <a:gd name="connsiteX45" fmla="*/ 700644 w 2826327"/>
                <a:gd name="connsiteY45" fmla="*/ 1856509 h 2759034"/>
                <a:gd name="connsiteX46" fmla="*/ 712519 w 2826327"/>
                <a:gd name="connsiteY46" fmla="*/ 1844634 h 2759034"/>
                <a:gd name="connsiteX47" fmla="*/ 724395 w 2826327"/>
                <a:gd name="connsiteY47" fmla="*/ 1832758 h 2759034"/>
                <a:gd name="connsiteX48" fmla="*/ 748145 w 2826327"/>
                <a:gd name="connsiteY48" fmla="*/ 1816925 h 2759034"/>
                <a:gd name="connsiteX49" fmla="*/ 775854 w 2826327"/>
                <a:gd name="connsiteY49" fmla="*/ 1801091 h 2759034"/>
                <a:gd name="connsiteX50" fmla="*/ 815439 w 2826327"/>
                <a:gd name="connsiteY50" fmla="*/ 1793174 h 2759034"/>
                <a:gd name="connsiteX51" fmla="*/ 858982 w 2826327"/>
                <a:gd name="connsiteY51" fmla="*/ 1785257 h 2759034"/>
                <a:gd name="connsiteX52" fmla="*/ 1025236 w 2826327"/>
                <a:gd name="connsiteY52" fmla="*/ 1789215 h 2759034"/>
                <a:gd name="connsiteX53" fmla="*/ 1068779 w 2826327"/>
                <a:gd name="connsiteY53" fmla="*/ 1801091 h 2759034"/>
                <a:gd name="connsiteX54" fmla="*/ 1096488 w 2826327"/>
                <a:gd name="connsiteY54" fmla="*/ 1805049 h 2759034"/>
                <a:gd name="connsiteX55" fmla="*/ 1108363 w 2826327"/>
                <a:gd name="connsiteY55" fmla="*/ 1809008 h 2759034"/>
                <a:gd name="connsiteX56" fmla="*/ 1159823 w 2826327"/>
                <a:gd name="connsiteY56" fmla="*/ 1816925 h 2759034"/>
                <a:gd name="connsiteX57" fmla="*/ 1179615 w 2826327"/>
                <a:gd name="connsiteY57" fmla="*/ 1820883 h 2759034"/>
                <a:gd name="connsiteX58" fmla="*/ 1211283 w 2826327"/>
                <a:gd name="connsiteY58" fmla="*/ 1836717 h 2759034"/>
                <a:gd name="connsiteX59" fmla="*/ 1227117 w 2826327"/>
                <a:gd name="connsiteY59" fmla="*/ 1844634 h 2759034"/>
                <a:gd name="connsiteX60" fmla="*/ 1266701 w 2826327"/>
                <a:gd name="connsiteY60" fmla="*/ 1864426 h 2759034"/>
                <a:gd name="connsiteX61" fmla="*/ 1282535 w 2826327"/>
                <a:gd name="connsiteY61" fmla="*/ 1876301 h 2759034"/>
                <a:gd name="connsiteX62" fmla="*/ 1314202 w 2826327"/>
                <a:gd name="connsiteY62" fmla="*/ 1884218 h 2759034"/>
                <a:gd name="connsiteX63" fmla="*/ 1341911 w 2826327"/>
                <a:gd name="connsiteY63" fmla="*/ 1900052 h 2759034"/>
                <a:gd name="connsiteX64" fmla="*/ 1381496 w 2826327"/>
                <a:gd name="connsiteY64" fmla="*/ 1919844 h 2759034"/>
                <a:gd name="connsiteX65" fmla="*/ 1401288 w 2826327"/>
                <a:gd name="connsiteY65" fmla="*/ 1923802 h 2759034"/>
                <a:gd name="connsiteX66" fmla="*/ 1444831 w 2826327"/>
                <a:gd name="connsiteY66" fmla="*/ 1939636 h 2759034"/>
                <a:gd name="connsiteX67" fmla="*/ 1468582 w 2826327"/>
                <a:gd name="connsiteY67" fmla="*/ 1947553 h 2759034"/>
                <a:gd name="connsiteX68" fmla="*/ 1492332 w 2826327"/>
                <a:gd name="connsiteY68" fmla="*/ 1943595 h 2759034"/>
                <a:gd name="connsiteX69" fmla="*/ 1516083 w 2826327"/>
                <a:gd name="connsiteY69" fmla="*/ 1935678 h 2759034"/>
                <a:gd name="connsiteX70" fmla="*/ 1527958 w 2826327"/>
                <a:gd name="connsiteY70" fmla="*/ 1931719 h 2759034"/>
                <a:gd name="connsiteX71" fmla="*/ 1622961 w 2826327"/>
                <a:gd name="connsiteY71" fmla="*/ 1927761 h 2759034"/>
                <a:gd name="connsiteX72" fmla="*/ 1658587 w 2826327"/>
                <a:gd name="connsiteY72" fmla="*/ 1923802 h 2759034"/>
                <a:gd name="connsiteX73" fmla="*/ 1682337 w 2826327"/>
                <a:gd name="connsiteY73" fmla="*/ 1915886 h 2759034"/>
                <a:gd name="connsiteX74" fmla="*/ 1706088 w 2826327"/>
                <a:gd name="connsiteY74" fmla="*/ 1904010 h 2759034"/>
                <a:gd name="connsiteX75" fmla="*/ 1729839 w 2826327"/>
                <a:gd name="connsiteY75" fmla="*/ 1892135 h 2759034"/>
                <a:gd name="connsiteX76" fmla="*/ 1745672 w 2826327"/>
                <a:gd name="connsiteY76" fmla="*/ 1880260 h 2759034"/>
                <a:gd name="connsiteX77" fmla="*/ 1777340 w 2826327"/>
                <a:gd name="connsiteY77" fmla="*/ 1864426 h 2759034"/>
                <a:gd name="connsiteX78" fmla="*/ 1797132 w 2826327"/>
                <a:gd name="connsiteY78" fmla="*/ 1840675 h 2759034"/>
                <a:gd name="connsiteX79" fmla="*/ 1809008 w 2826327"/>
                <a:gd name="connsiteY79" fmla="*/ 1832758 h 2759034"/>
                <a:gd name="connsiteX80" fmla="*/ 1832758 w 2826327"/>
                <a:gd name="connsiteY80" fmla="*/ 1809008 h 2759034"/>
                <a:gd name="connsiteX81" fmla="*/ 1836717 w 2826327"/>
                <a:gd name="connsiteY81" fmla="*/ 1797132 h 2759034"/>
                <a:gd name="connsiteX82" fmla="*/ 1864426 w 2826327"/>
                <a:gd name="connsiteY82" fmla="*/ 1765465 h 2759034"/>
                <a:gd name="connsiteX83" fmla="*/ 1868384 w 2826327"/>
                <a:gd name="connsiteY83" fmla="*/ 1753589 h 2759034"/>
                <a:gd name="connsiteX84" fmla="*/ 1896093 w 2826327"/>
                <a:gd name="connsiteY84" fmla="*/ 1717964 h 2759034"/>
                <a:gd name="connsiteX85" fmla="*/ 1919844 w 2826327"/>
                <a:gd name="connsiteY85" fmla="*/ 1678379 h 2759034"/>
                <a:gd name="connsiteX86" fmla="*/ 1931719 w 2826327"/>
                <a:gd name="connsiteY86" fmla="*/ 1650670 h 2759034"/>
                <a:gd name="connsiteX87" fmla="*/ 1935678 w 2826327"/>
                <a:gd name="connsiteY87" fmla="*/ 1638795 h 2759034"/>
                <a:gd name="connsiteX88" fmla="*/ 1955470 w 2826327"/>
                <a:gd name="connsiteY88" fmla="*/ 1595252 h 2759034"/>
                <a:gd name="connsiteX89" fmla="*/ 1959428 w 2826327"/>
                <a:gd name="connsiteY89" fmla="*/ 1575460 h 2759034"/>
                <a:gd name="connsiteX90" fmla="*/ 1975262 w 2826327"/>
                <a:gd name="connsiteY90" fmla="*/ 1524000 h 2759034"/>
                <a:gd name="connsiteX91" fmla="*/ 1983179 w 2826327"/>
                <a:gd name="connsiteY91" fmla="*/ 1488374 h 2759034"/>
                <a:gd name="connsiteX92" fmla="*/ 1983179 w 2826327"/>
                <a:gd name="connsiteY92" fmla="*/ 1330036 h 2759034"/>
                <a:gd name="connsiteX93" fmla="*/ 1979221 w 2826327"/>
                <a:gd name="connsiteY93" fmla="*/ 1302327 h 2759034"/>
                <a:gd name="connsiteX94" fmla="*/ 1959428 w 2826327"/>
                <a:gd name="connsiteY94" fmla="*/ 1270660 h 2759034"/>
                <a:gd name="connsiteX95" fmla="*/ 1955470 w 2826327"/>
                <a:gd name="connsiteY95" fmla="*/ 1258784 h 2759034"/>
                <a:gd name="connsiteX96" fmla="*/ 1931719 w 2826327"/>
                <a:gd name="connsiteY96" fmla="*/ 1231075 h 2759034"/>
                <a:gd name="connsiteX97" fmla="*/ 1923802 w 2826327"/>
                <a:gd name="connsiteY97" fmla="*/ 1219200 h 2759034"/>
                <a:gd name="connsiteX98" fmla="*/ 1876301 w 2826327"/>
                <a:gd name="connsiteY98" fmla="*/ 1179615 h 2759034"/>
                <a:gd name="connsiteX99" fmla="*/ 1864426 w 2826327"/>
                <a:gd name="connsiteY99" fmla="*/ 1155865 h 2759034"/>
                <a:gd name="connsiteX100" fmla="*/ 1852550 w 2826327"/>
                <a:gd name="connsiteY100" fmla="*/ 1143989 h 2759034"/>
                <a:gd name="connsiteX101" fmla="*/ 1832758 w 2826327"/>
                <a:gd name="connsiteY101" fmla="*/ 1116280 h 2759034"/>
                <a:gd name="connsiteX102" fmla="*/ 1820883 w 2826327"/>
                <a:gd name="connsiteY102" fmla="*/ 1096488 h 2759034"/>
                <a:gd name="connsiteX103" fmla="*/ 1801091 w 2826327"/>
                <a:gd name="connsiteY103" fmla="*/ 1068779 h 2759034"/>
                <a:gd name="connsiteX104" fmla="*/ 1797132 w 2826327"/>
                <a:gd name="connsiteY104" fmla="*/ 1056904 h 2759034"/>
                <a:gd name="connsiteX105" fmla="*/ 1777340 w 2826327"/>
                <a:gd name="connsiteY105" fmla="*/ 1025236 h 2759034"/>
                <a:gd name="connsiteX106" fmla="*/ 1769423 w 2826327"/>
                <a:gd name="connsiteY106" fmla="*/ 1005444 h 2759034"/>
                <a:gd name="connsiteX107" fmla="*/ 1753589 w 2826327"/>
                <a:gd name="connsiteY107" fmla="*/ 977735 h 2759034"/>
                <a:gd name="connsiteX108" fmla="*/ 1741714 w 2826327"/>
                <a:gd name="connsiteY108" fmla="*/ 934192 h 2759034"/>
                <a:gd name="connsiteX109" fmla="*/ 1729839 w 2826327"/>
                <a:gd name="connsiteY109" fmla="*/ 890649 h 2759034"/>
                <a:gd name="connsiteX110" fmla="*/ 1725880 w 2826327"/>
                <a:gd name="connsiteY110" fmla="*/ 858982 h 2759034"/>
                <a:gd name="connsiteX111" fmla="*/ 1729839 w 2826327"/>
                <a:gd name="connsiteY111" fmla="*/ 771896 h 2759034"/>
                <a:gd name="connsiteX112" fmla="*/ 1741714 w 2826327"/>
                <a:gd name="connsiteY112" fmla="*/ 708561 h 2759034"/>
                <a:gd name="connsiteX113" fmla="*/ 1745672 w 2826327"/>
                <a:gd name="connsiteY113" fmla="*/ 680852 h 2759034"/>
                <a:gd name="connsiteX114" fmla="*/ 1753589 w 2826327"/>
                <a:gd name="connsiteY114" fmla="*/ 645226 h 2759034"/>
                <a:gd name="connsiteX115" fmla="*/ 1761506 w 2826327"/>
                <a:gd name="connsiteY115" fmla="*/ 633351 h 2759034"/>
                <a:gd name="connsiteX116" fmla="*/ 1773382 w 2826327"/>
                <a:gd name="connsiteY116" fmla="*/ 597725 h 2759034"/>
                <a:gd name="connsiteX117" fmla="*/ 1785257 w 2826327"/>
                <a:gd name="connsiteY117" fmla="*/ 566057 h 2759034"/>
                <a:gd name="connsiteX118" fmla="*/ 1789215 w 2826327"/>
                <a:gd name="connsiteY118" fmla="*/ 554182 h 2759034"/>
                <a:gd name="connsiteX119" fmla="*/ 1797132 w 2826327"/>
                <a:gd name="connsiteY119" fmla="*/ 542306 h 2759034"/>
                <a:gd name="connsiteX120" fmla="*/ 1805049 w 2826327"/>
                <a:gd name="connsiteY120" fmla="*/ 526473 h 2759034"/>
                <a:gd name="connsiteX121" fmla="*/ 1809008 w 2826327"/>
                <a:gd name="connsiteY121" fmla="*/ 514597 h 2759034"/>
                <a:gd name="connsiteX122" fmla="*/ 1828800 w 2826327"/>
                <a:gd name="connsiteY122" fmla="*/ 490847 h 2759034"/>
                <a:gd name="connsiteX123" fmla="*/ 1844634 w 2826327"/>
                <a:gd name="connsiteY123" fmla="*/ 463138 h 2759034"/>
                <a:gd name="connsiteX124" fmla="*/ 1868384 w 2826327"/>
                <a:gd name="connsiteY124" fmla="*/ 443345 h 2759034"/>
                <a:gd name="connsiteX125" fmla="*/ 1888176 w 2826327"/>
                <a:gd name="connsiteY125" fmla="*/ 419595 h 2759034"/>
                <a:gd name="connsiteX126" fmla="*/ 1904010 w 2826327"/>
                <a:gd name="connsiteY126" fmla="*/ 411678 h 2759034"/>
                <a:gd name="connsiteX127" fmla="*/ 1927761 w 2826327"/>
                <a:gd name="connsiteY127" fmla="*/ 395844 h 2759034"/>
                <a:gd name="connsiteX128" fmla="*/ 1939636 w 2826327"/>
                <a:gd name="connsiteY128" fmla="*/ 387927 h 2759034"/>
                <a:gd name="connsiteX129" fmla="*/ 1955470 w 2826327"/>
                <a:gd name="connsiteY129" fmla="*/ 376052 h 2759034"/>
                <a:gd name="connsiteX130" fmla="*/ 1967345 w 2826327"/>
                <a:gd name="connsiteY130" fmla="*/ 372093 h 2759034"/>
                <a:gd name="connsiteX131" fmla="*/ 1987137 w 2826327"/>
                <a:gd name="connsiteY131" fmla="*/ 360218 h 2759034"/>
                <a:gd name="connsiteX132" fmla="*/ 2010888 w 2826327"/>
                <a:gd name="connsiteY132" fmla="*/ 352301 h 2759034"/>
                <a:gd name="connsiteX133" fmla="*/ 2038597 w 2826327"/>
                <a:gd name="connsiteY133" fmla="*/ 336467 h 2759034"/>
                <a:gd name="connsiteX134" fmla="*/ 2086098 w 2826327"/>
                <a:gd name="connsiteY134" fmla="*/ 320634 h 2759034"/>
                <a:gd name="connsiteX135" fmla="*/ 2109849 w 2826327"/>
                <a:gd name="connsiteY135" fmla="*/ 308758 h 2759034"/>
                <a:gd name="connsiteX136" fmla="*/ 2169226 w 2826327"/>
                <a:gd name="connsiteY136" fmla="*/ 277091 h 2759034"/>
                <a:gd name="connsiteX137" fmla="*/ 2196935 w 2826327"/>
                <a:gd name="connsiteY137" fmla="*/ 269174 h 2759034"/>
                <a:gd name="connsiteX138" fmla="*/ 2228602 w 2826327"/>
                <a:gd name="connsiteY138" fmla="*/ 257299 h 2759034"/>
                <a:gd name="connsiteX139" fmla="*/ 2252353 w 2826327"/>
                <a:gd name="connsiteY139" fmla="*/ 245423 h 2759034"/>
                <a:gd name="connsiteX140" fmla="*/ 2299854 w 2826327"/>
                <a:gd name="connsiteY140" fmla="*/ 225631 h 2759034"/>
                <a:gd name="connsiteX141" fmla="*/ 2327563 w 2826327"/>
                <a:gd name="connsiteY141" fmla="*/ 213756 h 2759034"/>
                <a:gd name="connsiteX142" fmla="*/ 2351314 w 2826327"/>
                <a:gd name="connsiteY142" fmla="*/ 205839 h 2759034"/>
                <a:gd name="connsiteX143" fmla="*/ 2363189 w 2826327"/>
                <a:gd name="connsiteY143" fmla="*/ 197922 h 2759034"/>
                <a:gd name="connsiteX144" fmla="*/ 2379023 w 2826327"/>
                <a:gd name="connsiteY144" fmla="*/ 186047 h 2759034"/>
                <a:gd name="connsiteX145" fmla="*/ 2406732 w 2826327"/>
                <a:gd name="connsiteY145" fmla="*/ 178130 h 2759034"/>
                <a:gd name="connsiteX146" fmla="*/ 2438400 w 2826327"/>
                <a:gd name="connsiteY146" fmla="*/ 162296 h 2759034"/>
                <a:gd name="connsiteX147" fmla="*/ 2450275 w 2826327"/>
                <a:gd name="connsiteY147" fmla="*/ 158338 h 2759034"/>
                <a:gd name="connsiteX148" fmla="*/ 2501735 w 2826327"/>
                <a:gd name="connsiteY148" fmla="*/ 134587 h 2759034"/>
                <a:gd name="connsiteX149" fmla="*/ 2525485 w 2826327"/>
                <a:gd name="connsiteY149" fmla="*/ 126670 h 2759034"/>
                <a:gd name="connsiteX150" fmla="*/ 2584862 w 2826327"/>
                <a:gd name="connsiteY150" fmla="*/ 95002 h 2759034"/>
                <a:gd name="connsiteX151" fmla="*/ 2604654 w 2826327"/>
                <a:gd name="connsiteY151" fmla="*/ 87086 h 2759034"/>
                <a:gd name="connsiteX152" fmla="*/ 2644239 w 2826327"/>
                <a:gd name="connsiteY152" fmla="*/ 71252 h 2759034"/>
                <a:gd name="connsiteX153" fmla="*/ 2656114 w 2826327"/>
                <a:gd name="connsiteY153" fmla="*/ 67293 h 2759034"/>
                <a:gd name="connsiteX154" fmla="*/ 2667989 w 2826327"/>
                <a:gd name="connsiteY154" fmla="*/ 63335 h 2759034"/>
                <a:gd name="connsiteX155" fmla="*/ 2691740 w 2826327"/>
                <a:gd name="connsiteY155" fmla="*/ 47501 h 2759034"/>
                <a:gd name="connsiteX156" fmla="*/ 2719449 w 2826327"/>
                <a:gd name="connsiteY156" fmla="*/ 35626 h 2759034"/>
                <a:gd name="connsiteX157" fmla="*/ 2731324 w 2826327"/>
                <a:gd name="connsiteY157" fmla="*/ 27709 h 2759034"/>
                <a:gd name="connsiteX158" fmla="*/ 2762992 w 2826327"/>
                <a:gd name="connsiteY158" fmla="*/ 19792 h 2759034"/>
                <a:gd name="connsiteX159" fmla="*/ 2814452 w 2826327"/>
                <a:gd name="connsiteY159" fmla="*/ 3958 h 2759034"/>
                <a:gd name="connsiteX160" fmla="*/ 2826327 w 2826327"/>
                <a:gd name="connsiteY160" fmla="*/ 0 h 275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2826327" h="2759034">
                  <a:moveTo>
                    <a:pt x="0" y="2759034"/>
                  </a:moveTo>
                  <a:cubicBezTo>
                    <a:pt x="4757" y="2758602"/>
                    <a:pt x="42010" y="2758566"/>
                    <a:pt x="55418" y="2751117"/>
                  </a:cubicBezTo>
                  <a:cubicBezTo>
                    <a:pt x="93978" y="2729695"/>
                    <a:pt x="64059" y="2739060"/>
                    <a:pt x="95002" y="2731325"/>
                  </a:cubicBezTo>
                  <a:cubicBezTo>
                    <a:pt x="105558" y="2724727"/>
                    <a:pt x="115536" y="2717099"/>
                    <a:pt x="126670" y="2711532"/>
                  </a:cubicBezTo>
                  <a:cubicBezTo>
                    <a:pt x="131948" y="2708893"/>
                    <a:pt x="137380" y="2706543"/>
                    <a:pt x="142504" y="2703615"/>
                  </a:cubicBezTo>
                  <a:cubicBezTo>
                    <a:pt x="146634" y="2701255"/>
                    <a:pt x="150032" y="2697631"/>
                    <a:pt x="154379" y="2695699"/>
                  </a:cubicBezTo>
                  <a:cubicBezTo>
                    <a:pt x="162005" y="2692310"/>
                    <a:pt x="178130" y="2687782"/>
                    <a:pt x="178130" y="2687782"/>
                  </a:cubicBezTo>
                  <a:cubicBezTo>
                    <a:pt x="183408" y="2683823"/>
                    <a:pt x="188235" y="2679179"/>
                    <a:pt x="193963" y="2675906"/>
                  </a:cubicBezTo>
                  <a:cubicBezTo>
                    <a:pt x="197586" y="2673836"/>
                    <a:pt x="202545" y="2674510"/>
                    <a:pt x="205839" y="2671948"/>
                  </a:cubicBezTo>
                  <a:cubicBezTo>
                    <a:pt x="214677" y="2665074"/>
                    <a:pt x="221672" y="2656114"/>
                    <a:pt x="229589" y="2648197"/>
                  </a:cubicBezTo>
                  <a:lnTo>
                    <a:pt x="241465" y="2636322"/>
                  </a:lnTo>
                  <a:cubicBezTo>
                    <a:pt x="245423" y="2632364"/>
                    <a:pt x="250235" y="2629105"/>
                    <a:pt x="253340" y="2624447"/>
                  </a:cubicBezTo>
                  <a:lnTo>
                    <a:pt x="269174" y="2600696"/>
                  </a:lnTo>
                  <a:cubicBezTo>
                    <a:pt x="271813" y="2596738"/>
                    <a:pt x="273727" y="2592185"/>
                    <a:pt x="277091" y="2588821"/>
                  </a:cubicBezTo>
                  <a:lnTo>
                    <a:pt x="288966" y="2576945"/>
                  </a:lnTo>
                  <a:cubicBezTo>
                    <a:pt x="299909" y="2544112"/>
                    <a:pt x="281541" y="2595749"/>
                    <a:pt x="308758" y="2541319"/>
                  </a:cubicBezTo>
                  <a:cubicBezTo>
                    <a:pt x="311397" y="2536041"/>
                    <a:pt x="314350" y="2530910"/>
                    <a:pt x="316675" y="2525486"/>
                  </a:cubicBezTo>
                  <a:cubicBezTo>
                    <a:pt x="318319" y="2521651"/>
                    <a:pt x="318768" y="2517342"/>
                    <a:pt x="320634" y="2513610"/>
                  </a:cubicBezTo>
                  <a:cubicBezTo>
                    <a:pt x="322761" y="2509355"/>
                    <a:pt x="326618" y="2506082"/>
                    <a:pt x="328550" y="2501735"/>
                  </a:cubicBezTo>
                  <a:cubicBezTo>
                    <a:pt x="331939" y="2494109"/>
                    <a:pt x="332735" y="2485448"/>
                    <a:pt x="336467" y="2477984"/>
                  </a:cubicBezTo>
                  <a:cubicBezTo>
                    <a:pt x="340426" y="2470067"/>
                    <a:pt x="344748" y="2462322"/>
                    <a:pt x="348343" y="2454234"/>
                  </a:cubicBezTo>
                  <a:cubicBezTo>
                    <a:pt x="359271" y="2429646"/>
                    <a:pt x="343755" y="2455177"/>
                    <a:pt x="360218" y="2430483"/>
                  </a:cubicBezTo>
                  <a:cubicBezTo>
                    <a:pt x="364659" y="2417160"/>
                    <a:pt x="364266" y="2416470"/>
                    <a:pt x="372093" y="2402774"/>
                  </a:cubicBezTo>
                  <a:cubicBezTo>
                    <a:pt x="374453" y="2398643"/>
                    <a:pt x="377882" y="2395154"/>
                    <a:pt x="380010" y="2390899"/>
                  </a:cubicBezTo>
                  <a:cubicBezTo>
                    <a:pt x="381876" y="2387167"/>
                    <a:pt x="382220" y="2382812"/>
                    <a:pt x="383969" y="2379023"/>
                  </a:cubicBezTo>
                  <a:cubicBezTo>
                    <a:pt x="400410" y="2343402"/>
                    <a:pt x="397345" y="2349063"/>
                    <a:pt x="411678" y="2327564"/>
                  </a:cubicBezTo>
                  <a:cubicBezTo>
                    <a:pt x="412997" y="2323605"/>
                    <a:pt x="413770" y="2319420"/>
                    <a:pt x="415636" y="2315688"/>
                  </a:cubicBezTo>
                  <a:cubicBezTo>
                    <a:pt x="417763" y="2311433"/>
                    <a:pt x="421679" y="2308186"/>
                    <a:pt x="423553" y="2303813"/>
                  </a:cubicBezTo>
                  <a:cubicBezTo>
                    <a:pt x="425696" y="2298812"/>
                    <a:pt x="425301" y="2292950"/>
                    <a:pt x="427511" y="2287979"/>
                  </a:cubicBezTo>
                  <a:cubicBezTo>
                    <a:pt x="430636" y="2280948"/>
                    <a:pt x="436203" y="2275191"/>
                    <a:pt x="439387" y="2268187"/>
                  </a:cubicBezTo>
                  <a:cubicBezTo>
                    <a:pt x="459577" y="2223770"/>
                    <a:pt x="436536" y="2260588"/>
                    <a:pt x="455221" y="2232561"/>
                  </a:cubicBezTo>
                  <a:cubicBezTo>
                    <a:pt x="465169" y="2202714"/>
                    <a:pt x="451750" y="2239504"/>
                    <a:pt x="467096" y="2208810"/>
                  </a:cubicBezTo>
                  <a:cubicBezTo>
                    <a:pt x="468962" y="2205078"/>
                    <a:pt x="469188" y="2200667"/>
                    <a:pt x="471054" y="2196935"/>
                  </a:cubicBezTo>
                  <a:cubicBezTo>
                    <a:pt x="473182" y="2192680"/>
                    <a:pt x="476843" y="2189315"/>
                    <a:pt x="478971" y="2185060"/>
                  </a:cubicBezTo>
                  <a:cubicBezTo>
                    <a:pt x="480837" y="2181328"/>
                    <a:pt x="481286" y="2177019"/>
                    <a:pt x="482930" y="2173184"/>
                  </a:cubicBezTo>
                  <a:cubicBezTo>
                    <a:pt x="485255" y="2167760"/>
                    <a:pt x="488208" y="2162629"/>
                    <a:pt x="490847" y="2157351"/>
                  </a:cubicBezTo>
                  <a:cubicBezTo>
                    <a:pt x="492115" y="2152280"/>
                    <a:pt x="495925" y="2135318"/>
                    <a:pt x="498763" y="2129641"/>
                  </a:cubicBezTo>
                  <a:cubicBezTo>
                    <a:pt x="504274" y="2118620"/>
                    <a:pt x="509802" y="2114644"/>
                    <a:pt x="518556" y="2105891"/>
                  </a:cubicBezTo>
                  <a:cubicBezTo>
                    <a:pt x="528558" y="2075881"/>
                    <a:pt x="521465" y="2088816"/>
                    <a:pt x="538348" y="2066306"/>
                  </a:cubicBezTo>
                  <a:cubicBezTo>
                    <a:pt x="540987" y="2058389"/>
                    <a:pt x="541636" y="2049499"/>
                    <a:pt x="546265" y="2042556"/>
                  </a:cubicBezTo>
                  <a:cubicBezTo>
                    <a:pt x="571993" y="2003963"/>
                    <a:pt x="531704" y="2063922"/>
                    <a:pt x="566057" y="2014847"/>
                  </a:cubicBezTo>
                  <a:cubicBezTo>
                    <a:pt x="571514" y="2007052"/>
                    <a:pt x="576613" y="1999013"/>
                    <a:pt x="581891" y="1991096"/>
                  </a:cubicBezTo>
                  <a:cubicBezTo>
                    <a:pt x="588154" y="1981702"/>
                    <a:pt x="594323" y="1971974"/>
                    <a:pt x="601683" y="1963387"/>
                  </a:cubicBezTo>
                  <a:cubicBezTo>
                    <a:pt x="605326" y="1959137"/>
                    <a:pt x="610013" y="1955845"/>
                    <a:pt x="613558" y="1951512"/>
                  </a:cubicBezTo>
                  <a:cubicBezTo>
                    <a:pt x="621914" y="1941300"/>
                    <a:pt x="627979" y="1929174"/>
                    <a:pt x="637309" y="1919844"/>
                  </a:cubicBezTo>
                  <a:lnTo>
                    <a:pt x="700644" y="1856509"/>
                  </a:lnTo>
                  <a:lnTo>
                    <a:pt x="712519" y="1844634"/>
                  </a:lnTo>
                  <a:cubicBezTo>
                    <a:pt x="716478" y="1840675"/>
                    <a:pt x="719737" y="1835863"/>
                    <a:pt x="724395" y="1832758"/>
                  </a:cubicBezTo>
                  <a:lnTo>
                    <a:pt x="748145" y="1816925"/>
                  </a:lnTo>
                  <a:cubicBezTo>
                    <a:pt x="757987" y="1810364"/>
                    <a:pt x="764377" y="1805395"/>
                    <a:pt x="775854" y="1801091"/>
                  </a:cubicBezTo>
                  <a:cubicBezTo>
                    <a:pt x="785743" y="1797382"/>
                    <a:pt x="806579" y="1794785"/>
                    <a:pt x="815439" y="1793174"/>
                  </a:cubicBezTo>
                  <a:cubicBezTo>
                    <a:pt x="876297" y="1782109"/>
                    <a:pt x="788994" y="1796920"/>
                    <a:pt x="858982" y="1785257"/>
                  </a:cubicBezTo>
                  <a:cubicBezTo>
                    <a:pt x="914400" y="1786576"/>
                    <a:pt x="969960" y="1785043"/>
                    <a:pt x="1025236" y="1789215"/>
                  </a:cubicBezTo>
                  <a:cubicBezTo>
                    <a:pt x="1040238" y="1790347"/>
                    <a:pt x="1054093" y="1797827"/>
                    <a:pt x="1068779" y="1801091"/>
                  </a:cubicBezTo>
                  <a:cubicBezTo>
                    <a:pt x="1077887" y="1803115"/>
                    <a:pt x="1087252" y="1803730"/>
                    <a:pt x="1096488" y="1805049"/>
                  </a:cubicBezTo>
                  <a:cubicBezTo>
                    <a:pt x="1100446" y="1806369"/>
                    <a:pt x="1104290" y="1808103"/>
                    <a:pt x="1108363" y="1809008"/>
                  </a:cubicBezTo>
                  <a:cubicBezTo>
                    <a:pt x="1121484" y="1811924"/>
                    <a:pt x="1147224" y="1814825"/>
                    <a:pt x="1159823" y="1816925"/>
                  </a:cubicBezTo>
                  <a:cubicBezTo>
                    <a:pt x="1166459" y="1818031"/>
                    <a:pt x="1173018" y="1819564"/>
                    <a:pt x="1179615" y="1820883"/>
                  </a:cubicBezTo>
                  <a:cubicBezTo>
                    <a:pt x="1218586" y="1836471"/>
                    <a:pt x="1183613" y="1820905"/>
                    <a:pt x="1211283" y="1836717"/>
                  </a:cubicBezTo>
                  <a:cubicBezTo>
                    <a:pt x="1216406" y="1839645"/>
                    <a:pt x="1222057" y="1841598"/>
                    <a:pt x="1227117" y="1844634"/>
                  </a:cubicBezTo>
                  <a:cubicBezTo>
                    <a:pt x="1260780" y="1864832"/>
                    <a:pt x="1238557" y="1857389"/>
                    <a:pt x="1266701" y="1864426"/>
                  </a:cubicBezTo>
                  <a:cubicBezTo>
                    <a:pt x="1271979" y="1868384"/>
                    <a:pt x="1276445" y="1873764"/>
                    <a:pt x="1282535" y="1876301"/>
                  </a:cubicBezTo>
                  <a:cubicBezTo>
                    <a:pt x="1292579" y="1880486"/>
                    <a:pt x="1314202" y="1884218"/>
                    <a:pt x="1314202" y="1884218"/>
                  </a:cubicBezTo>
                  <a:cubicBezTo>
                    <a:pt x="1339082" y="1900804"/>
                    <a:pt x="1311783" y="1883315"/>
                    <a:pt x="1341911" y="1900052"/>
                  </a:cubicBezTo>
                  <a:cubicBezTo>
                    <a:pt x="1360881" y="1910591"/>
                    <a:pt x="1360948" y="1913680"/>
                    <a:pt x="1381496" y="1919844"/>
                  </a:cubicBezTo>
                  <a:cubicBezTo>
                    <a:pt x="1387940" y="1921777"/>
                    <a:pt x="1394691" y="1922483"/>
                    <a:pt x="1401288" y="1923802"/>
                  </a:cubicBezTo>
                  <a:cubicBezTo>
                    <a:pt x="1452376" y="1945698"/>
                    <a:pt x="1409298" y="1928977"/>
                    <a:pt x="1444831" y="1939636"/>
                  </a:cubicBezTo>
                  <a:cubicBezTo>
                    <a:pt x="1452824" y="1942034"/>
                    <a:pt x="1468582" y="1947553"/>
                    <a:pt x="1468582" y="1947553"/>
                  </a:cubicBezTo>
                  <a:cubicBezTo>
                    <a:pt x="1476499" y="1946234"/>
                    <a:pt x="1484546" y="1945542"/>
                    <a:pt x="1492332" y="1943595"/>
                  </a:cubicBezTo>
                  <a:cubicBezTo>
                    <a:pt x="1500428" y="1941571"/>
                    <a:pt x="1508166" y="1938317"/>
                    <a:pt x="1516083" y="1935678"/>
                  </a:cubicBezTo>
                  <a:cubicBezTo>
                    <a:pt x="1520041" y="1934358"/>
                    <a:pt x="1523789" y="1931893"/>
                    <a:pt x="1527958" y="1931719"/>
                  </a:cubicBezTo>
                  <a:lnTo>
                    <a:pt x="1622961" y="1927761"/>
                  </a:lnTo>
                  <a:cubicBezTo>
                    <a:pt x="1634836" y="1926441"/>
                    <a:pt x="1646871" y="1926145"/>
                    <a:pt x="1658587" y="1923802"/>
                  </a:cubicBezTo>
                  <a:cubicBezTo>
                    <a:pt x="1666770" y="1922165"/>
                    <a:pt x="1682337" y="1915886"/>
                    <a:pt x="1682337" y="1915886"/>
                  </a:cubicBezTo>
                  <a:cubicBezTo>
                    <a:pt x="1716378" y="1893193"/>
                    <a:pt x="1673306" y="1920403"/>
                    <a:pt x="1706088" y="1904010"/>
                  </a:cubicBezTo>
                  <a:cubicBezTo>
                    <a:pt x="1736771" y="1888667"/>
                    <a:pt x="1699998" y="1902080"/>
                    <a:pt x="1729839" y="1892135"/>
                  </a:cubicBezTo>
                  <a:cubicBezTo>
                    <a:pt x="1735117" y="1888177"/>
                    <a:pt x="1739974" y="1883584"/>
                    <a:pt x="1745672" y="1880260"/>
                  </a:cubicBezTo>
                  <a:cubicBezTo>
                    <a:pt x="1755866" y="1874313"/>
                    <a:pt x="1777340" y="1864426"/>
                    <a:pt x="1777340" y="1864426"/>
                  </a:cubicBezTo>
                  <a:cubicBezTo>
                    <a:pt x="1785123" y="1852752"/>
                    <a:pt x="1785705" y="1850198"/>
                    <a:pt x="1797132" y="1840675"/>
                  </a:cubicBezTo>
                  <a:cubicBezTo>
                    <a:pt x="1800787" y="1837629"/>
                    <a:pt x="1805452" y="1835919"/>
                    <a:pt x="1809008" y="1832758"/>
                  </a:cubicBezTo>
                  <a:cubicBezTo>
                    <a:pt x="1817376" y="1825320"/>
                    <a:pt x="1832758" y="1809008"/>
                    <a:pt x="1832758" y="1809008"/>
                  </a:cubicBezTo>
                  <a:cubicBezTo>
                    <a:pt x="1834078" y="1805049"/>
                    <a:pt x="1834851" y="1800864"/>
                    <a:pt x="1836717" y="1797132"/>
                  </a:cubicBezTo>
                  <a:cubicBezTo>
                    <a:pt x="1843263" y="1784041"/>
                    <a:pt x="1854109" y="1775782"/>
                    <a:pt x="1864426" y="1765465"/>
                  </a:cubicBezTo>
                  <a:cubicBezTo>
                    <a:pt x="1865745" y="1761506"/>
                    <a:pt x="1866518" y="1757321"/>
                    <a:pt x="1868384" y="1753589"/>
                  </a:cubicBezTo>
                  <a:cubicBezTo>
                    <a:pt x="1873899" y="1742558"/>
                    <a:pt x="1890841" y="1724967"/>
                    <a:pt x="1896093" y="1717964"/>
                  </a:cubicBezTo>
                  <a:cubicBezTo>
                    <a:pt x="1906996" y="1703427"/>
                    <a:pt x="1912760" y="1693964"/>
                    <a:pt x="1919844" y="1678379"/>
                  </a:cubicBezTo>
                  <a:cubicBezTo>
                    <a:pt x="1924002" y="1669231"/>
                    <a:pt x="1927987" y="1660000"/>
                    <a:pt x="1931719" y="1650670"/>
                  </a:cubicBezTo>
                  <a:cubicBezTo>
                    <a:pt x="1933269" y="1646796"/>
                    <a:pt x="1933812" y="1642527"/>
                    <a:pt x="1935678" y="1638795"/>
                  </a:cubicBezTo>
                  <a:cubicBezTo>
                    <a:pt x="1951261" y="1607629"/>
                    <a:pt x="1945755" y="1630875"/>
                    <a:pt x="1955470" y="1595252"/>
                  </a:cubicBezTo>
                  <a:cubicBezTo>
                    <a:pt x="1957240" y="1588761"/>
                    <a:pt x="1957658" y="1581951"/>
                    <a:pt x="1959428" y="1575460"/>
                  </a:cubicBezTo>
                  <a:cubicBezTo>
                    <a:pt x="1970254" y="1535763"/>
                    <a:pt x="1965200" y="1567598"/>
                    <a:pt x="1975262" y="1524000"/>
                  </a:cubicBezTo>
                  <a:cubicBezTo>
                    <a:pt x="1985714" y="1478712"/>
                    <a:pt x="1973665" y="1516920"/>
                    <a:pt x="1983179" y="1488374"/>
                  </a:cubicBezTo>
                  <a:cubicBezTo>
                    <a:pt x="1988008" y="1406269"/>
                    <a:pt x="1989346" y="1422557"/>
                    <a:pt x="1983179" y="1330036"/>
                  </a:cubicBezTo>
                  <a:cubicBezTo>
                    <a:pt x="1982558" y="1320727"/>
                    <a:pt x="1982686" y="1310990"/>
                    <a:pt x="1979221" y="1302327"/>
                  </a:cubicBezTo>
                  <a:cubicBezTo>
                    <a:pt x="1974598" y="1290769"/>
                    <a:pt x="1959428" y="1270660"/>
                    <a:pt x="1959428" y="1270660"/>
                  </a:cubicBezTo>
                  <a:cubicBezTo>
                    <a:pt x="1958109" y="1266701"/>
                    <a:pt x="1957540" y="1262407"/>
                    <a:pt x="1955470" y="1258784"/>
                  </a:cubicBezTo>
                  <a:cubicBezTo>
                    <a:pt x="1944692" y="1239922"/>
                    <a:pt x="1944478" y="1246386"/>
                    <a:pt x="1931719" y="1231075"/>
                  </a:cubicBezTo>
                  <a:cubicBezTo>
                    <a:pt x="1928673" y="1227420"/>
                    <a:pt x="1926963" y="1222756"/>
                    <a:pt x="1923802" y="1219200"/>
                  </a:cubicBezTo>
                  <a:cubicBezTo>
                    <a:pt x="1901634" y="1194261"/>
                    <a:pt x="1902305" y="1196951"/>
                    <a:pt x="1876301" y="1179615"/>
                  </a:cubicBezTo>
                  <a:cubicBezTo>
                    <a:pt x="1872334" y="1167713"/>
                    <a:pt x="1872953" y="1166097"/>
                    <a:pt x="1864426" y="1155865"/>
                  </a:cubicBezTo>
                  <a:cubicBezTo>
                    <a:pt x="1860842" y="1151564"/>
                    <a:pt x="1856193" y="1148240"/>
                    <a:pt x="1852550" y="1143989"/>
                  </a:cubicBezTo>
                  <a:cubicBezTo>
                    <a:pt x="1847188" y="1137733"/>
                    <a:pt x="1837579" y="1123994"/>
                    <a:pt x="1832758" y="1116280"/>
                  </a:cubicBezTo>
                  <a:cubicBezTo>
                    <a:pt x="1828680" y="1109756"/>
                    <a:pt x="1825151" y="1102890"/>
                    <a:pt x="1820883" y="1096488"/>
                  </a:cubicBezTo>
                  <a:cubicBezTo>
                    <a:pt x="1817300" y="1091113"/>
                    <a:pt x="1804630" y="1075857"/>
                    <a:pt x="1801091" y="1068779"/>
                  </a:cubicBezTo>
                  <a:cubicBezTo>
                    <a:pt x="1799225" y="1065047"/>
                    <a:pt x="1799130" y="1060567"/>
                    <a:pt x="1797132" y="1056904"/>
                  </a:cubicBezTo>
                  <a:cubicBezTo>
                    <a:pt x="1791171" y="1045976"/>
                    <a:pt x="1781963" y="1036794"/>
                    <a:pt x="1777340" y="1025236"/>
                  </a:cubicBezTo>
                  <a:cubicBezTo>
                    <a:pt x="1774701" y="1018639"/>
                    <a:pt x="1772601" y="1011799"/>
                    <a:pt x="1769423" y="1005444"/>
                  </a:cubicBezTo>
                  <a:cubicBezTo>
                    <a:pt x="1749549" y="965698"/>
                    <a:pt x="1774404" y="1026304"/>
                    <a:pt x="1753589" y="977735"/>
                  </a:cubicBezTo>
                  <a:cubicBezTo>
                    <a:pt x="1748456" y="965758"/>
                    <a:pt x="1744735" y="943256"/>
                    <a:pt x="1741714" y="934192"/>
                  </a:cubicBezTo>
                  <a:cubicBezTo>
                    <a:pt x="1736272" y="917865"/>
                    <a:pt x="1733666" y="911057"/>
                    <a:pt x="1729839" y="890649"/>
                  </a:cubicBezTo>
                  <a:cubicBezTo>
                    <a:pt x="1727878" y="880193"/>
                    <a:pt x="1727200" y="869538"/>
                    <a:pt x="1725880" y="858982"/>
                  </a:cubicBezTo>
                  <a:cubicBezTo>
                    <a:pt x="1727200" y="829953"/>
                    <a:pt x="1727285" y="800842"/>
                    <a:pt x="1729839" y="771896"/>
                  </a:cubicBezTo>
                  <a:cubicBezTo>
                    <a:pt x="1736552" y="695825"/>
                    <a:pt x="1734575" y="747832"/>
                    <a:pt x="1741714" y="708561"/>
                  </a:cubicBezTo>
                  <a:cubicBezTo>
                    <a:pt x="1743383" y="699381"/>
                    <a:pt x="1744253" y="690074"/>
                    <a:pt x="1745672" y="680852"/>
                  </a:cubicBezTo>
                  <a:cubicBezTo>
                    <a:pt x="1747023" y="672073"/>
                    <a:pt x="1748806" y="654793"/>
                    <a:pt x="1753589" y="645226"/>
                  </a:cubicBezTo>
                  <a:cubicBezTo>
                    <a:pt x="1755717" y="640971"/>
                    <a:pt x="1758867" y="637309"/>
                    <a:pt x="1761506" y="633351"/>
                  </a:cubicBezTo>
                  <a:cubicBezTo>
                    <a:pt x="1770996" y="595394"/>
                    <a:pt x="1758471" y="642459"/>
                    <a:pt x="1773382" y="597725"/>
                  </a:cubicBezTo>
                  <a:cubicBezTo>
                    <a:pt x="1791629" y="542981"/>
                    <a:pt x="1760960" y="622751"/>
                    <a:pt x="1785257" y="566057"/>
                  </a:cubicBezTo>
                  <a:cubicBezTo>
                    <a:pt x="1786901" y="562222"/>
                    <a:pt x="1787349" y="557914"/>
                    <a:pt x="1789215" y="554182"/>
                  </a:cubicBezTo>
                  <a:cubicBezTo>
                    <a:pt x="1791343" y="549927"/>
                    <a:pt x="1794772" y="546437"/>
                    <a:pt x="1797132" y="542306"/>
                  </a:cubicBezTo>
                  <a:cubicBezTo>
                    <a:pt x="1800060" y="537183"/>
                    <a:pt x="1802724" y="531897"/>
                    <a:pt x="1805049" y="526473"/>
                  </a:cubicBezTo>
                  <a:cubicBezTo>
                    <a:pt x="1806693" y="522638"/>
                    <a:pt x="1807142" y="518329"/>
                    <a:pt x="1809008" y="514597"/>
                  </a:cubicBezTo>
                  <a:cubicBezTo>
                    <a:pt x="1814520" y="503573"/>
                    <a:pt x="1820043" y="499603"/>
                    <a:pt x="1828800" y="490847"/>
                  </a:cubicBezTo>
                  <a:cubicBezTo>
                    <a:pt x="1831905" y="484636"/>
                    <a:pt x="1839038" y="468734"/>
                    <a:pt x="1844634" y="463138"/>
                  </a:cubicBezTo>
                  <a:cubicBezTo>
                    <a:pt x="1875771" y="432001"/>
                    <a:pt x="1835961" y="482254"/>
                    <a:pt x="1868384" y="443345"/>
                  </a:cubicBezTo>
                  <a:cubicBezTo>
                    <a:pt x="1878594" y="431093"/>
                    <a:pt x="1873893" y="429797"/>
                    <a:pt x="1888176" y="419595"/>
                  </a:cubicBezTo>
                  <a:cubicBezTo>
                    <a:pt x="1892978" y="416165"/>
                    <a:pt x="1898950" y="414714"/>
                    <a:pt x="1904010" y="411678"/>
                  </a:cubicBezTo>
                  <a:cubicBezTo>
                    <a:pt x="1912169" y="406783"/>
                    <a:pt x="1919844" y="401122"/>
                    <a:pt x="1927761" y="395844"/>
                  </a:cubicBezTo>
                  <a:cubicBezTo>
                    <a:pt x="1931719" y="393205"/>
                    <a:pt x="1935830" y="390781"/>
                    <a:pt x="1939636" y="387927"/>
                  </a:cubicBezTo>
                  <a:cubicBezTo>
                    <a:pt x="1944914" y="383969"/>
                    <a:pt x="1949742" y="379325"/>
                    <a:pt x="1955470" y="376052"/>
                  </a:cubicBezTo>
                  <a:cubicBezTo>
                    <a:pt x="1959093" y="373982"/>
                    <a:pt x="1963613" y="373959"/>
                    <a:pt x="1967345" y="372093"/>
                  </a:cubicBezTo>
                  <a:cubicBezTo>
                    <a:pt x="1974226" y="368652"/>
                    <a:pt x="1980133" y="363402"/>
                    <a:pt x="1987137" y="360218"/>
                  </a:cubicBezTo>
                  <a:cubicBezTo>
                    <a:pt x="1994734" y="356765"/>
                    <a:pt x="2003311" y="355798"/>
                    <a:pt x="2010888" y="352301"/>
                  </a:cubicBezTo>
                  <a:cubicBezTo>
                    <a:pt x="2020547" y="347843"/>
                    <a:pt x="2029082" y="341224"/>
                    <a:pt x="2038597" y="336467"/>
                  </a:cubicBezTo>
                  <a:cubicBezTo>
                    <a:pt x="2064420" y="323556"/>
                    <a:pt x="2061856" y="325482"/>
                    <a:pt x="2086098" y="320634"/>
                  </a:cubicBezTo>
                  <a:cubicBezTo>
                    <a:pt x="2120139" y="297941"/>
                    <a:pt x="2077067" y="325151"/>
                    <a:pt x="2109849" y="308758"/>
                  </a:cubicBezTo>
                  <a:cubicBezTo>
                    <a:pt x="2143236" y="292063"/>
                    <a:pt x="2092232" y="299090"/>
                    <a:pt x="2169226" y="277091"/>
                  </a:cubicBezTo>
                  <a:cubicBezTo>
                    <a:pt x="2178462" y="274452"/>
                    <a:pt x="2187907" y="272457"/>
                    <a:pt x="2196935" y="269174"/>
                  </a:cubicBezTo>
                  <a:cubicBezTo>
                    <a:pt x="2242469" y="252616"/>
                    <a:pt x="2184149" y="268411"/>
                    <a:pt x="2228602" y="257299"/>
                  </a:cubicBezTo>
                  <a:cubicBezTo>
                    <a:pt x="2248619" y="243955"/>
                    <a:pt x="2231870" y="253617"/>
                    <a:pt x="2252353" y="245423"/>
                  </a:cubicBezTo>
                  <a:cubicBezTo>
                    <a:pt x="2268279" y="239052"/>
                    <a:pt x="2284045" y="232287"/>
                    <a:pt x="2299854" y="225631"/>
                  </a:cubicBezTo>
                  <a:cubicBezTo>
                    <a:pt x="2309115" y="221732"/>
                    <a:pt x="2318030" y="216934"/>
                    <a:pt x="2327563" y="213756"/>
                  </a:cubicBezTo>
                  <a:lnTo>
                    <a:pt x="2351314" y="205839"/>
                  </a:lnTo>
                  <a:cubicBezTo>
                    <a:pt x="2355272" y="203200"/>
                    <a:pt x="2359318" y="200687"/>
                    <a:pt x="2363189" y="197922"/>
                  </a:cubicBezTo>
                  <a:cubicBezTo>
                    <a:pt x="2368558" y="194087"/>
                    <a:pt x="2373017" y="188777"/>
                    <a:pt x="2379023" y="186047"/>
                  </a:cubicBezTo>
                  <a:cubicBezTo>
                    <a:pt x="2387768" y="182072"/>
                    <a:pt x="2397813" y="181698"/>
                    <a:pt x="2406732" y="178130"/>
                  </a:cubicBezTo>
                  <a:cubicBezTo>
                    <a:pt x="2417690" y="173747"/>
                    <a:pt x="2427656" y="167180"/>
                    <a:pt x="2438400" y="162296"/>
                  </a:cubicBezTo>
                  <a:cubicBezTo>
                    <a:pt x="2442198" y="160569"/>
                    <a:pt x="2446317" y="159657"/>
                    <a:pt x="2450275" y="158338"/>
                  </a:cubicBezTo>
                  <a:cubicBezTo>
                    <a:pt x="2471029" y="144501"/>
                    <a:pt x="2466531" y="146322"/>
                    <a:pt x="2501735" y="134587"/>
                  </a:cubicBezTo>
                  <a:cubicBezTo>
                    <a:pt x="2509652" y="131948"/>
                    <a:pt x="2517815" y="129957"/>
                    <a:pt x="2525485" y="126670"/>
                  </a:cubicBezTo>
                  <a:cubicBezTo>
                    <a:pt x="2567611" y="108616"/>
                    <a:pt x="2546056" y="114405"/>
                    <a:pt x="2584862" y="95002"/>
                  </a:cubicBezTo>
                  <a:cubicBezTo>
                    <a:pt x="2591217" y="91824"/>
                    <a:pt x="2598161" y="89972"/>
                    <a:pt x="2604654" y="87086"/>
                  </a:cubicBezTo>
                  <a:cubicBezTo>
                    <a:pt x="2639614" y="71549"/>
                    <a:pt x="2598398" y="86533"/>
                    <a:pt x="2644239" y="71252"/>
                  </a:cubicBezTo>
                  <a:lnTo>
                    <a:pt x="2656114" y="67293"/>
                  </a:lnTo>
                  <a:lnTo>
                    <a:pt x="2667989" y="63335"/>
                  </a:lnTo>
                  <a:cubicBezTo>
                    <a:pt x="2675906" y="58057"/>
                    <a:pt x="2682713" y="50510"/>
                    <a:pt x="2691740" y="47501"/>
                  </a:cubicBezTo>
                  <a:cubicBezTo>
                    <a:pt x="2705063" y="43060"/>
                    <a:pt x="2705753" y="43453"/>
                    <a:pt x="2719449" y="35626"/>
                  </a:cubicBezTo>
                  <a:cubicBezTo>
                    <a:pt x="2723580" y="33266"/>
                    <a:pt x="2726853" y="29335"/>
                    <a:pt x="2731324" y="27709"/>
                  </a:cubicBezTo>
                  <a:cubicBezTo>
                    <a:pt x="2741550" y="23990"/>
                    <a:pt x="2752889" y="23833"/>
                    <a:pt x="2762992" y="19792"/>
                  </a:cubicBezTo>
                  <a:cubicBezTo>
                    <a:pt x="2797381" y="6036"/>
                    <a:pt x="2769008" y="16351"/>
                    <a:pt x="2814452" y="3958"/>
                  </a:cubicBezTo>
                  <a:cubicBezTo>
                    <a:pt x="2818477" y="2860"/>
                    <a:pt x="2826327" y="0"/>
                    <a:pt x="2826327" y="0"/>
                  </a:cubicBezTo>
                </a:path>
              </a:pathLst>
            </a:custGeom>
            <a:noFill/>
            <a:ln w="19050">
              <a:solidFill>
                <a:schemeClr val="tx1">
                  <a:alpha val="7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805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8">
            <a:extLst>
              <a:ext uri="{FF2B5EF4-FFF2-40B4-BE49-F238E27FC236}">
                <a16:creationId xmlns:a16="http://schemas.microsoft.com/office/drawing/2014/main" id="{A5B19B40-EB17-462F-BF2E-8D1BB0831425}"/>
              </a:ext>
            </a:extLst>
          </p:cNvPr>
          <p:cNvGrpSpPr/>
          <p:nvPr/>
        </p:nvGrpSpPr>
        <p:grpSpPr>
          <a:xfrm>
            <a:off x="558799" y="525055"/>
            <a:ext cx="5519420" cy="834793"/>
            <a:chOff x="558799" y="525055"/>
            <a:chExt cx="5519420" cy="834793"/>
          </a:xfrm>
        </p:grpSpPr>
        <p:sp>
          <p:nvSpPr>
            <p:cNvPr id="18" name="직사각형 133">
              <a:extLst>
                <a:ext uri="{FF2B5EF4-FFF2-40B4-BE49-F238E27FC236}">
                  <a16:creationId xmlns:a16="http://schemas.microsoft.com/office/drawing/2014/main" id="{8091C55F-87A2-4320-8E6E-16A2F0D3E713}"/>
                </a:ext>
              </a:extLst>
            </p:cNvPr>
            <p:cNvSpPr/>
            <p:nvPr/>
          </p:nvSpPr>
          <p:spPr>
            <a:xfrm>
              <a:off x="558799" y="928961"/>
              <a:ext cx="5519420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Machine Learning - Part II</a:t>
              </a:r>
            </a:p>
          </p:txBody>
        </p:sp>
        <p:sp>
          <p:nvSpPr>
            <p:cNvPr id="19" name="Rectangle 4">
              <a:extLst>
                <a:ext uri="{FF2B5EF4-FFF2-40B4-BE49-F238E27FC236}">
                  <a16:creationId xmlns:a16="http://schemas.microsoft.com/office/drawing/2014/main" id="{D3BE5720-0A34-49A2-BB19-B4055DBA8E0E}"/>
                </a:ext>
              </a:extLst>
            </p:cNvPr>
            <p:cNvSpPr/>
            <p:nvPr/>
          </p:nvSpPr>
          <p:spPr>
            <a:xfrm>
              <a:off x="558800" y="525055"/>
              <a:ext cx="1075615" cy="246221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Chapter 6.</a:t>
              </a:r>
              <a:endParaRPr lang="ko-KR" altLang="en-US" sz="1600" dirty="0"/>
            </a:p>
          </p:txBody>
        </p:sp>
      </p:grpSp>
      <p:grpSp>
        <p:nvGrpSpPr>
          <p:cNvPr id="20" name="Group 1">
            <a:extLst>
              <a:ext uri="{FF2B5EF4-FFF2-40B4-BE49-F238E27FC236}">
                <a16:creationId xmlns:a16="http://schemas.microsoft.com/office/drawing/2014/main" id="{1C7896E3-8525-48E5-B2AF-9DCD834D6C8C}"/>
              </a:ext>
            </a:extLst>
          </p:cNvPr>
          <p:cNvGrpSpPr/>
          <p:nvPr/>
        </p:nvGrpSpPr>
        <p:grpSpPr>
          <a:xfrm>
            <a:off x="571500" y="2336175"/>
            <a:ext cx="5702300" cy="1750461"/>
            <a:chOff x="4181256" y="3224809"/>
            <a:chExt cx="5702300" cy="175046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49FCCEC-6C1E-417A-8469-37B5081F4163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4. Classification Prediction (Basic)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ADB5DD7-E090-4AFF-B164-09447134BE96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115FDD-3787-492F-90EF-C9EDFC78B1B6}"/>
                </a:ext>
              </a:extLst>
            </p:cNvPr>
            <p:cNvSpPr/>
            <p:nvPr/>
          </p:nvSpPr>
          <p:spPr>
            <a:xfrm>
              <a:off x="5160752" y="3641572"/>
              <a:ext cx="4456104" cy="133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4.1. Logistic Regression Basics.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4.2. Logistic Regression Performance Metrics.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4.3. Naïve Bayes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4.4. KNN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4.5. SVM Algorithm.</a:t>
              </a:r>
            </a:p>
          </p:txBody>
        </p:sp>
      </p:grpSp>
      <p:grpSp>
        <p:nvGrpSpPr>
          <p:cNvPr id="24" name="Group 1">
            <a:extLst>
              <a:ext uri="{FF2B5EF4-FFF2-40B4-BE49-F238E27FC236}">
                <a16:creationId xmlns:a16="http://schemas.microsoft.com/office/drawing/2014/main" id="{EBA04F4B-8A68-4638-868C-73CD22B9DC13}"/>
              </a:ext>
            </a:extLst>
          </p:cNvPr>
          <p:cNvGrpSpPr/>
          <p:nvPr/>
        </p:nvGrpSpPr>
        <p:grpSpPr>
          <a:xfrm>
            <a:off x="571500" y="4319854"/>
            <a:ext cx="5702300" cy="911770"/>
            <a:chOff x="4181256" y="3224809"/>
            <a:chExt cx="5702300" cy="91177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B6B7410-8F02-4C76-873F-B3C31C62E1DA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UNIT 5. Classification Prediction (Advanced)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6CC0560-963B-4D31-94C8-A45450DCAD89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5079D19-44E3-4DC4-98D8-4A3D63949DBA}"/>
                </a:ext>
              </a:extLst>
            </p:cNvPr>
            <p:cNvSpPr/>
            <p:nvPr/>
          </p:nvSpPr>
          <p:spPr>
            <a:xfrm>
              <a:off x="5160752" y="3641572"/>
              <a:ext cx="4456104" cy="4950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5.1. Tree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5.2. Ensemble Algorithms.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44867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AC587CF-1ADD-48B6-B0C6-7D737BD15F29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4.4.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KNN Algorithm.</a:t>
            </a:r>
          </a:p>
        </p:txBody>
      </p:sp>
      <p:grpSp>
        <p:nvGrpSpPr>
          <p:cNvPr id="12" name="그룹 12">
            <a:extLst>
              <a:ext uri="{FF2B5EF4-FFF2-40B4-BE49-F238E27FC236}">
                <a16:creationId xmlns:a16="http://schemas.microsoft.com/office/drawing/2014/main" id="{02571CF9-C7BD-4180-BDF8-474DB2554688}"/>
              </a:ext>
            </a:extLst>
          </p:cNvPr>
          <p:cNvGrpSpPr/>
          <p:nvPr/>
        </p:nvGrpSpPr>
        <p:grpSpPr>
          <a:xfrm>
            <a:off x="349102" y="1528482"/>
            <a:ext cx="9259718" cy="4680231"/>
            <a:chOff x="349102" y="1523719"/>
            <a:chExt cx="9259718" cy="4680231"/>
          </a:xfrm>
        </p:grpSpPr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C3AC2E71-6C7F-4928-B391-64A9822D2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t="17743" r="5537" b="41581"/>
            <a:stretch/>
          </p:blipFill>
          <p:spPr>
            <a:xfrm>
              <a:off x="349102" y="1968501"/>
              <a:ext cx="9259718" cy="42354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그룹 16">
              <a:extLst>
                <a:ext uri="{FF2B5EF4-FFF2-40B4-BE49-F238E27FC236}">
                  <a16:creationId xmlns:a16="http://schemas.microsoft.com/office/drawing/2014/main" id="{1800445D-E218-4154-A2F2-5652927015CC}"/>
                </a:ext>
              </a:extLst>
            </p:cNvPr>
            <p:cNvGrpSpPr/>
            <p:nvPr/>
          </p:nvGrpSpPr>
          <p:grpSpPr>
            <a:xfrm>
              <a:off x="1749423" y="3934249"/>
              <a:ext cx="6403977" cy="584200"/>
              <a:chOff x="4778069" y="4391025"/>
              <a:chExt cx="2349160" cy="431802"/>
            </a:xfrm>
          </p:grpSpPr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4EA35B5B-C6EF-41E4-B327-97C67B181341}"/>
                  </a:ext>
                </a:extLst>
              </p:cNvPr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" name="직사각형 133">
                <a:extLst>
                  <a:ext uri="{FF2B5EF4-FFF2-40B4-BE49-F238E27FC236}">
                    <a16:creationId xmlns:a16="http://schemas.microsoft.com/office/drawing/2014/main" id="{ED807623-807A-46E4-9E6C-0D34BE48CC09}"/>
                  </a:ext>
                </a:extLst>
              </p:cNvPr>
              <p:cNvSpPr/>
              <p:nvPr/>
            </p:nvSpPr>
            <p:spPr>
              <a:xfrm>
                <a:off x="4852511" y="4493182"/>
                <a:ext cx="2200275" cy="2274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cs typeface="Samsung Sharp Sans" pitchFamily="2" charset="0"/>
                  </a:rPr>
                  <a:t>Follow practice steps on 'ex_0503.ipynb’ file.</a:t>
                </a:r>
                <a:endParaRPr lang="ko-KR" altLang="en-US" sz="20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 Sharp Sans" pitchFamily="2" charset="0"/>
                  <a:cs typeface="Samsung Sharp Sans" pitchFamily="2" charset="0"/>
                </a:endParaRPr>
              </a:p>
            </p:txBody>
          </p:sp>
        </p:grpSp>
        <p:sp>
          <p:nvSpPr>
            <p:cNvPr id="17" name="직사각형 17">
              <a:extLst>
                <a:ext uri="{FF2B5EF4-FFF2-40B4-BE49-F238E27FC236}">
                  <a16:creationId xmlns:a16="http://schemas.microsoft.com/office/drawing/2014/main" id="{8C62B22D-6009-49AA-BD5B-210ACA5AE247}"/>
                </a:ext>
              </a:extLst>
            </p:cNvPr>
            <p:cNvSpPr/>
            <p:nvPr/>
          </p:nvSpPr>
          <p:spPr>
            <a:xfrm>
              <a:off x="546895" y="1523719"/>
              <a:ext cx="8797130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Coding Exercise #0503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8724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07EF2CA-6E0A-488D-87B1-22230D4DDA8F}"/>
              </a:ext>
            </a:extLst>
          </p:cNvPr>
          <p:cNvGrpSpPr/>
          <p:nvPr/>
        </p:nvGrpSpPr>
        <p:grpSpPr>
          <a:xfrm>
            <a:off x="558799" y="525055"/>
            <a:ext cx="5519420" cy="834793"/>
            <a:chOff x="558799" y="525055"/>
            <a:chExt cx="5519420" cy="834793"/>
          </a:xfrm>
        </p:grpSpPr>
        <p:sp>
          <p:nvSpPr>
            <p:cNvPr id="7" name="직사각형 133">
              <a:extLst>
                <a:ext uri="{FF2B5EF4-FFF2-40B4-BE49-F238E27FC236}">
                  <a16:creationId xmlns:a16="http://schemas.microsoft.com/office/drawing/2014/main" id="{2CD379CF-09FF-46F3-9B11-8F11C61378F0}"/>
                </a:ext>
              </a:extLst>
            </p:cNvPr>
            <p:cNvSpPr/>
            <p:nvPr/>
          </p:nvSpPr>
          <p:spPr>
            <a:xfrm>
              <a:off x="558799" y="928961"/>
              <a:ext cx="5519420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Machine Learning - Part II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27754F2A-BE70-4B6F-A2D4-7A1FF0CA2888}"/>
                </a:ext>
              </a:extLst>
            </p:cNvPr>
            <p:cNvSpPr/>
            <p:nvPr/>
          </p:nvSpPr>
          <p:spPr>
            <a:xfrm>
              <a:off x="558800" y="525055"/>
              <a:ext cx="1075615" cy="246221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Chapter 6.</a:t>
              </a:r>
              <a:endParaRPr lang="ko-KR" altLang="en-US" sz="1600" dirty="0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D3CECC07-7A8B-467F-BA8B-BABECF24EF1B}"/>
              </a:ext>
            </a:extLst>
          </p:cNvPr>
          <p:cNvGrpSpPr/>
          <p:nvPr/>
        </p:nvGrpSpPr>
        <p:grpSpPr>
          <a:xfrm>
            <a:off x="571500" y="2336175"/>
            <a:ext cx="5702300" cy="1750461"/>
            <a:chOff x="4181256" y="3224809"/>
            <a:chExt cx="5702300" cy="175046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B132CD-A80D-41C4-BFC0-861F48621DBA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4. Classification Prediction (Basic)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14A3DEE-07ED-443E-BAB6-6DB7BB35B564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0A392B-AAEF-4F56-97F6-44AC30BC7506}"/>
                </a:ext>
              </a:extLst>
            </p:cNvPr>
            <p:cNvSpPr/>
            <p:nvPr/>
          </p:nvSpPr>
          <p:spPr>
            <a:xfrm>
              <a:off x="5160752" y="3641572"/>
              <a:ext cx="4456104" cy="133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4.1. Logistic Regression Basics.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4.2. Logistic Regression Performance Metrics.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4.3. Naïve Bayes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4.4. KNN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4.5. SVM Algorithm.</a:t>
              </a:r>
            </a:p>
          </p:txBody>
        </p:sp>
      </p:grpSp>
      <p:grpSp>
        <p:nvGrpSpPr>
          <p:cNvPr id="14" name="Group 1">
            <a:extLst>
              <a:ext uri="{FF2B5EF4-FFF2-40B4-BE49-F238E27FC236}">
                <a16:creationId xmlns:a16="http://schemas.microsoft.com/office/drawing/2014/main" id="{9BF2F86E-E7D7-4D28-A2B0-ED1834A00757}"/>
              </a:ext>
            </a:extLst>
          </p:cNvPr>
          <p:cNvGrpSpPr/>
          <p:nvPr/>
        </p:nvGrpSpPr>
        <p:grpSpPr>
          <a:xfrm>
            <a:off x="571500" y="4319854"/>
            <a:ext cx="5702300" cy="911770"/>
            <a:chOff x="4181256" y="3224809"/>
            <a:chExt cx="5702300" cy="9117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2FC2A6-EFD1-42A4-BA9B-6D7E63CA1B0D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UNIT 5. Classification Prediction (Advanced)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4B762E5-DF9C-4EB9-A2FD-0F38A0F23D60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FB42BB-3775-48C2-88DF-1716CAE4C03E}"/>
                </a:ext>
              </a:extLst>
            </p:cNvPr>
            <p:cNvSpPr/>
            <p:nvPr/>
          </p:nvSpPr>
          <p:spPr>
            <a:xfrm>
              <a:off x="5160752" y="3641572"/>
              <a:ext cx="4456104" cy="4950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5.1. Tree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5.2. Ensemble Algorithms.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544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3CC9A5-66A3-46A7-90D8-1A3ED969DA34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4.5.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SVM Algorithm.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12E895-5D7C-406D-AB64-F35415EFEC14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SVM Algorithm (1/10)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928891-4059-4150-A7B5-0E58566BE6B8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AD417DB-F1AC-4218-86E6-99036CEB6E8F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EE295B-024A-4707-82FF-A19493513A88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About SVM (Support Vector Machine):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6ED30C-5781-465A-9996-E3B6AC1C41B6}"/>
              </a:ext>
            </a:extLst>
          </p:cNvPr>
          <p:cNvSpPr/>
          <p:nvPr/>
        </p:nvSpPr>
        <p:spPr>
          <a:xfrm>
            <a:off x="711200" y="2557955"/>
            <a:ext cx="8632825" cy="648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Enhanced classification accuracy by maximizing the margin.</a:t>
            </a:r>
          </a:p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Effective non-linear classification boundary by the “kernel” transformation. </a:t>
            </a:r>
          </a:p>
        </p:txBody>
      </p:sp>
    </p:spTree>
    <p:extLst>
      <p:ext uri="{BB962C8B-B14F-4D97-AF65-F5344CB8AC3E}">
        <p14:creationId xmlns:p14="http://schemas.microsoft.com/office/powerpoint/2010/main" val="620723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511331-BDC8-4897-97DF-1B4E6999BA90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4.5.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SVM Algorithm.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ABD65F-106B-4B1B-8BAA-42AA6E5A463F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SVM Algorithm (2/10)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7466C91-4B46-4C80-84FE-0180707F26C7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23070C2-2945-46E3-8F54-C44B8AFCFFD7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A5B1D0-8805-458A-9EE7-9286A857C228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Pros: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8029DD-89D8-484B-975D-666CCA0C33BA}"/>
              </a:ext>
            </a:extLst>
          </p:cNvPr>
          <p:cNvSpPr/>
          <p:nvPr/>
        </p:nvSpPr>
        <p:spPr>
          <a:xfrm>
            <a:off x="711200" y="2557955"/>
            <a:ext cx="8632825" cy="648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Not very sensitive to the outliers. </a:t>
            </a:r>
          </a:p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Performance is good.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CEDE21-72CF-4550-8697-13ED33BAFFFF}"/>
              </a:ext>
            </a:extLst>
          </p:cNvPr>
          <p:cNvGrpSpPr/>
          <p:nvPr/>
        </p:nvGrpSpPr>
        <p:grpSpPr>
          <a:xfrm>
            <a:off x="558800" y="3451886"/>
            <a:ext cx="8333299" cy="215444"/>
            <a:chOff x="1027113" y="2045625"/>
            <a:chExt cx="8333299" cy="21544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6D11507-8EDE-46E2-861F-5C0085D08220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F2FA7C1-B0E0-4A7E-BD9B-ECBCF81DA103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Cons: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C98085-A78E-4CB4-B249-7BB0C4A55C5D}"/>
              </a:ext>
            </a:extLst>
          </p:cNvPr>
          <p:cNvSpPr/>
          <p:nvPr/>
        </p:nvSpPr>
        <p:spPr>
          <a:xfrm>
            <a:off x="711200" y="3777155"/>
            <a:ext cx="8632825" cy="95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Training is relatively slow. Performs poorly for large data.</a:t>
            </a:r>
          </a:p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The kernel and the hyperparameter set should be carefully optimized.</a:t>
            </a:r>
          </a:p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Not much insight can be gained.</a:t>
            </a:r>
          </a:p>
        </p:txBody>
      </p:sp>
    </p:spTree>
    <p:extLst>
      <p:ext uri="{BB962C8B-B14F-4D97-AF65-F5344CB8AC3E}">
        <p14:creationId xmlns:p14="http://schemas.microsoft.com/office/powerpoint/2010/main" val="1951195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B11316-145B-46A6-A21F-9B3A85E75DF7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4.5.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SVM Algorithm.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2501CB4-0060-42BD-B54D-8ED2E4E73AAA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SVM Algorithm (3/10)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B4C276-0AB6-48E4-981F-41D81413287B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F9D13EA-6AB7-4F77-8F0A-D12AF01572A5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5B3C62A-F50D-488B-AE6B-36DB78C5B405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SVM classification algorithm: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BA55711-E77D-446C-B07C-7FF7C47D8691}"/>
              </a:ext>
            </a:extLst>
          </p:cNvPr>
          <p:cNvGrpSpPr/>
          <p:nvPr/>
        </p:nvGrpSpPr>
        <p:grpSpPr>
          <a:xfrm>
            <a:off x="1846389" y="2600325"/>
            <a:ext cx="6210046" cy="2390550"/>
            <a:chOff x="711200" y="2573792"/>
            <a:chExt cx="9074404" cy="3493179"/>
          </a:xfrm>
        </p:grpSpPr>
        <p:grpSp>
          <p:nvGrpSpPr>
            <p:cNvPr id="31" name="그룹 30"/>
            <p:cNvGrpSpPr/>
            <p:nvPr/>
          </p:nvGrpSpPr>
          <p:grpSpPr>
            <a:xfrm>
              <a:off x="711200" y="2573792"/>
              <a:ext cx="8649500" cy="3493179"/>
              <a:chOff x="11796988" y="2030043"/>
              <a:chExt cx="8794920" cy="3551908"/>
            </a:xfrm>
          </p:grpSpPr>
          <p:sp>
            <p:nvSpPr>
              <p:cNvPr id="32" name="Oval 3">
                <a:extLst>
                  <a:ext uri="{FF2B5EF4-FFF2-40B4-BE49-F238E27FC236}">
                    <a16:creationId xmlns:a16="http://schemas.microsoft.com/office/drawing/2014/main" id="{0EA3B2EB-59FB-4F3D-8B70-BBE3ACF80AA3}"/>
                  </a:ext>
                </a:extLst>
              </p:cNvPr>
              <p:cNvSpPr/>
              <p:nvPr/>
            </p:nvSpPr>
            <p:spPr>
              <a:xfrm>
                <a:off x="14039180" y="4509120"/>
                <a:ext cx="298800" cy="29843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3" name="Oval 17">
                <a:extLst>
                  <a:ext uri="{FF2B5EF4-FFF2-40B4-BE49-F238E27FC236}">
                    <a16:creationId xmlns:a16="http://schemas.microsoft.com/office/drawing/2014/main" id="{8EA0948A-0FF9-4557-9E9E-C7CC0404831F}"/>
                  </a:ext>
                </a:extLst>
              </p:cNvPr>
              <p:cNvSpPr/>
              <p:nvPr/>
            </p:nvSpPr>
            <p:spPr>
              <a:xfrm>
                <a:off x="14915754" y="3933056"/>
                <a:ext cx="298800" cy="29843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4" name="Oval 19">
                <a:extLst>
                  <a:ext uri="{FF2B5EF4-FFF2-40B4-BE49-F238E27FC236}">
                    <a16:creationId xmlns:a16="http://schemas.microsoft.com/office/drawing/2014/main" id="{61EBB7FC-591C-4206-83A0-1CFA25925D7F}"/>
                  </a:ext>
                </a:extLst>
              </p:cNvPr>
              <p:cNvSpPr/>
              <p:nvPr/>
            </p:nvSpPr>
            <p:spPr>
              <a:xfrm>
                <a:off x="15299510" y="4807550"/>
                <a:ext cx="298800" cy="29843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5" name="Oval 20">
                <a:extLst>
                  <a:ext uri="{FF2B5EF4-FFF2-40B4-BE49-F238E27FC236}">
                    <a16:creationId xmlns:a16="http://schemas.microsoft.com/office/drawing/2014/main" id="{D9C3540A-ED44-4FF9-B717-5CB0C674B9C5}"/>
                  </a:ext>
                </a:extLst>
              </p:cNvPr>
              <p:cNvSpPr/>
              <p:nvPr/>
            </p:nvSpPr>
            <p:spPr>
              <a:xfrm>
                <a:off x="14547392" y="5283521"/>
                <a:ext cx="298800" cy="298430"/>
              </a:xfrm>
              <a:prstGeom prst="ellipse">
                <a:avLst/>
              </a:prstGeom>
              <a:solidFill>
                <a:srgbClr val="C5D1F7">
                  <a:alpha val="50000"/>
                </a:srgbClr>
              </a:solidFill>
              <a:ln w="12700">
                <a:solidFill>
                  <a:srgbClr val="1D48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36" name="Isosceles Triangle 5">
                <a:extLst>
                  <a:ext uri="{FF2B5EF4-FFF2-40B4-BE49-F238E27FC236}">
                    <a16:creationId xmlns:a16="http://schemas.microsoft.com/office/drawing/2014/main" id="{3A9EC9F3-99E1-499B-958D-26F050A1C7CD}"/>
                  </a:ext>
                </a:extLst>
              </p:cNvPr>
              <p:cNvSpPr/>
              <p:nvPr/>
            </p:nvSpPr>
            <p:spPr>
              <a:xfrm>
                <a:off x="16888730" y="2986182"/>
                <a:ext cx="328772" cy="298802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Isosceles Triangle 22">
                <a:extLst>
                  <a:ext uri="{FF2B5EF4-FFF2-40B4-BE49-F238E27FC236}">
                    <a16:creationId xmlns:a16="http://schemas.microsoft.com/office/drawing/2014/main" id="{3F2F32AE-26AC-48B9-9452-FB2DB0D98827}"/>
                  </a:ext>
                </a:extLst>
              </p:cNvPr>
              <p:cNvSpPr/>
              <p:nvPr/>
            </p:nvSpPr>
            <p:spPr>
              <a:xfrm>
                <a:off x="17453669" y="3207024"/>
                <a:ext cx="328772" cy="298802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Isosceles Triangle 23">
                <a:extLst>
                  <a:ext uri="{FF2B5EF4-FFF2-40B4-BE49-F238E27FC236}">
                    <a16:creationId xmlns:a16="http://schemas.microsoft.com/office/drawing/2014/main" id="{5E1A441C-DBDF-4C4F-A4E7-90676EA2E7B5}"/>
                  </a:ext>
                </a:extLst>
              </p:cNvPr>
              <p:cNvSpPr/>
              <p:nvPr/>
            </p:nvSpPr>
            <p:spPr>
              <a:xfrm>
                <a:off x="17064739" y="2030043"/>
                <a:ext cx="328772" cy="298802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Isosceles Triangle 24">
                <a:extLst>
                  <a:ext uri="{FF2B5EF4-FFF2-40B4-BE49-F238E27FC236}">
                    <a16:creationId xmlns:a16="http://schemas.microsoft.com/office/drawing/2014/main" id="{C40685FF-0587-4AE4-8035-1B613F1C006C}"/>
                  </a:ext>
                </a:extLst>
              </p:cNvPr>
              <p:cNvSpPr/>
              <p:nvPr/>
            </p:nvSpPr>
            <p:spPr>
              <a:xfrm>
                <a:off x="18513646" y="3213675"/>
                <a:ext cx="328772" cy="298802"/>
              </a:xfrm>
              <a:prstGeom prst="triangle">
                <a:avLst/>
              </a:pr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7">
                <a:extLst>
                  <a:ext uri="{FF2B5EF4-FFF2-40B4-BE49-F238E27FC236}">
                    <a16:creationId xmlns:a16="http://schemas.microsoft.com/office/drawing/2014/main" id="{E5CD2A05-56A0-49B5-A7B2-7D157BE3915F}"/>
                  </a:ext>
                </a:extLst>
              </p:cNvPr>
              <p:cNvCxnSpPr/>
              <p:nvPr/>
            </p:nvCxnSpPr>
            <p:spPr>
              <a:xfrm>
                <a:off x="11796988" y="3717032"/>
                <a:ext cx="8794920" cy="0"/>
              </a:xfrm>
              <a:prstGeom prst="line">
                <a:avLst/>
              </a:prstGeom>
              <a:ln w="12700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화살표: 아래쪽 2">
              <a:extLst>
                <a:ext uri="{FF2B5EF4-FFF2-40B4-BE49-F238E27FC236}">
                  <a16:creationId xmlns:a16="http://schemas.microsoft.com/office/drawing/2014/main" id="{F5C08356-5345-4944-BB33-4A87234B456F}"/>
                </a:ext>
              </a:extLst>
            </p:cNvPr>
            <p:cNvSpPr/>
            <p:nvPr/>
          </p:nvSpPr>
          <p:spPr>
            <a:xfrm flipV="1">
              <a:off x="8768415" y="4358042"/>
              <a:ext cx="193125" cy="761587"/>
            </a:xfrm>
            <a:prstGeom prst="downArrow">
              <a:avLst/>
            </a:prstGeom>
            <a:gradFill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68F1A6-EEA5-4B9F-A7FC-7F7B139FA041}"/>
                </a:ext>
              </a:extLst>
            </p:cNvPr>
            <p:cNvSpPr txBox="1"/>
            <p:nvPr/>
          </p:nvSpPr>
          <p:spPr>
            <a:xfrm>
              <a:off x="7944352" y="4977014"/>
              <a:ext cx="18412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SamsungOne 700" panose="020B0803030303020204" pitchFamily="34" charset="0"/>
                  <a:ea typeface="SamsungOne 700" panose="020B0803030303020204" pitchFamily="34" charset="0"/>
                  <a:cs typeface="Times New Roman" panose="02020603050405020304" pitchFamily="18" charset="0"/>
                </a:rPr>
                <a:t>Boundary</a:t>
              </a:r>
              <a:endParaRPr lang="en-US" sz="1400" dirty="0">
                <a:latin typeface="SamsungOne 700" panose="020B0803030303020204" pitchFamily="34" charset="0"/>
                <a:ea typeface="SamsungOne 700" panose="020B0803030303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290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F61388A-FAC5-444E-90D3-6C203BD5BA2B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4.5.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SVM Algorithm.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60DECE-271E-4686-A4E1-C73219837811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SVM Algorithm (4/10)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25DBCD1-B136-4E27-BA13-C165360DE9C9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74393DC-1568-454A-BEC0-3DEB7D9A5E9F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DB58A64-5B4F-43BB-86D4-D28C283F70CC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SVM classification algorithm: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55692" y="2624518"/>
            <a:ext cx="3430858" cy="2485594"/>
            <a:chOff x="2589210" y="2606599"/>
            <a:chExt cx="4763821" cy="3451302"/>
          </a:xfrm>
        </p:grpSpPr>
        <p:cxnSp>
          <p:nvCxnSpPr>
            <p:cNvPr id="49" name="Straight Connector 7">
              <a:extLst>
                <a:ext uri="{FF2B5EF4-FFF2-40B4-BE49-F238E27FC236}">
                  <a16:creationId xmlns:a16="http://schemas.microsoft.com/office/drawing/2014/main" id="{963AACAC-07C6-494B-9E22-D0B83208DF75}"/>
                </a:ext>
              </a:extLst>
            </p:cNvPr>
            <p:cNvCxnSpPr/>
            <p:nvPr/>
          </p:nvCxnSpPr>
          <p:spPr>
            <a:xfrm>
              <a:off x="4710033" y="2606599"/>
              <a:ext cx="0" cy="3451302"/>
            </a:xfrm>
            <a:prstGeom prst="line">
              <a:avLst/>
            </a:prstGeom>
            <a:ln w="12700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17">
              <a:extLst>
                <a:ext uri="{FF2B5EF4-FFF2-40B4-BE49-F238E27FC236}">
                  <a16:creationId xmlns:a16="http://schemas.microsoft.com/office/drawing/2014/main" id="{8EA0948A-0FF9-4557-9E9E-C7CC0404831F}"/>
                </a:ext>
              </a:extLst>
            </p:cNvPr>
            <p:cNvSpPr/>
            <p:nvPr/>
          </p:nvSpPr>
          <p:spPr>
            <a:xfrm>
              <a:off x="3466324" y="4267459"/>
              <a:ext cx="293859" cy="29349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Isosceles Triangle 5">
              <a:extLst>
                <a:ext uri="{FF2B5EF4-FFF2-40B4-BE49-F238E27FC236}">
                  <a16:creationId xmlns:a16="http://schemas.microsoft.com/office/drawing/2014/main" id="{3A9EC9F3-99E1-499B-958D-26F050A1C7CD}"/>
                </a:ext>
              </a:extLst>
            </p:cNvPr>
            <p:cNvSpPr/>
            <p:nvPr/>
          </p:nvSpPr>
          <p:spPr>
            <a:xfrm>
              <a:off x="5580788" y="2827047"/>
              <a:ext cx="323336" cy="293861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17">
              <a:extLst>
                <a:ext uri="{FF2B5EF4-FFF2-40B4-BE49-F238E27FC236}">
                  <a16:creationId xmlns:a16="http://schemas.microsoft.com/office/drawing/2014/main" id="{8EA0948A-0FF9-4557-9E9E-C7CC0404831F}"/>
                </a:ext>
              </a:extLst>
            </p:cNvPr>
            <p:cNvSpPr/>
            <p:nvPr/>
          </p:nvSpPr>
          <p:spPr>
            <a:xfrm>
              <a:off x="2589210" y="4746146"/>
              <a:ext cx="293859" cy="29349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2" name="Oval 17">
              <a:extLst>
                <a:ext uri="{FF2B5EF4-FFF2-40B4-BE49-F238E27FC236}">
                  <a16:creationId xmlns:a16="http://schemas.microsoft.com/office/drawing/2014/main" id="{8EA0948A-0FF9-4557-9E9E-C7CC0404831F}"/>
                </a:ext>
              </a:extLst>
            </p:cNvPr>
            <p:cNvSpPr/>
            <p:nvPr/>
          </p:nvSpPr>
          <p:spPr>
            <a:xfrm>
              <a:off x="3109991" y="5296008"/>
              <a:ext cx="293859" cy="29349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3" name="Oval 17">
              <a:extLst>
                <a:ext uri="{FF2B5EF4-FFF2-40B4-BE49-F238E27FC236}">
                  <a16:creationId xmlns:a16="http://schemas.microsoft.com/office/drawing/2014/main" id="{8EA0948A-0FF9-4557-9E9E-C7CC0404831F}"/>
                </a:ext>
              </a:extLst>
            </p:cNvPr>
            <p:cNvSpPr/>
            <p:nvPr/>
          </p:nvSpPr>
          <p:spPr>
            <a:xfrm>
              <a:off x="3850080" y="4937021"/>
              <a:ext cx="293859" cy="293496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4" name="Isosceles Triangle 5">
              <a:extLst>
                <a:ext uri="{FF2B5EF4-FFF2-40B4-BE49-F238E27FC236}">
                  <a16:creationId xmlns:a16="http://schemas.microsoft.com/office/drawing/2014/main" id="{3A9EC9F3-99E1-499B-958D-26F050A1C7CD}"/>
                </a:ext>
              </a:extLst>
            </p:cNvPr>
            <p:cNvSpPr/>
            <p:nvPr/>
          </p:nvSpPr>
          <p:spPr>
            <a:xfrm>
              <a:off x="5419920" y="3525256"/>
              <a:ext cx="323336" cy="293861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5">
              <a:extLst>
                <a:ext uri="{FF2B5EF4-FFF2-40B4-BE49-F238E27FC236}">
                  <a16:creationId xmlns:a16="http://schemas.microsoft.com/office/drawing/2014/main" id="{3A9EC9F3-99E1-499B-958D-26F050A1C7CD}"/>
                </a:ext>
              </a:extLst>
            </p:cNvPr>
            <p:cNvSpPr/>
            <p:nvPr/>
          </p:nvSpPr>
          <p:spPr>
            <a:xfrm>
              <a:off x="5986014" y="3699812"/>
              <a:ext cx="323336" cy="293861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Isosceles Triangle 5">
              <a:extLst>
                <a:ext uri="{FF2B5EF4-FFF2-40B4-BE49-F238E27FC236}">
                  <a16:creationId xmlns:a16="http://schemas.microsoft.com/office/drawing/2014/main" id="{3A9EC9F3-99E1-499B-958D-26F050A1C7CD}"/>
                </a:ext>
              </a:extLst>
            </p:cNvPr>
            <p:cNvSpPr/>
            <p:nvPr/>
          </p:nvSpPr>
          <p:spPr>
            <a:xfrm>
              <a:off x="7029695" y="3699812"/>
              <a:ext cx="323336" cy="293861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74CF4048-45B6-44DD-846F-F499B45DFF01}"/>
              </a:ext>
            </a:extLst>
          </p:cNvPr>
          <p:cNvSpPr/>
          <p:nvPr/>
        </p:nvSpPr>
        <p:spPr>
          <a:xfrm rot="16200000" flipV="1">
            <a:off x="5124702" y="4424770"/>
            <a:ext cx="132165" cy="521191"/>
          </a:xfrm>
          <a:prstGeom prst="downArrow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181CF2-D90B-4803-84E1-C8F08A3DCF4D}"/>
              </a:ext>
            </a:extLst>
          </p:cNvPr>
          <p:cNvSpPr txBox="1"/>
          <p:nvPr/>
        </p:nvSpPr>
        <p:spPr>
          <a:xfrm>
            <a:off x="5198489" y="4537029"/>
            <a:ext cx="1348346" cy="221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amsungOne 700" panose="020B0803030303020204" pitchFamily="34" charset="0"/>
                <a:ea typeface="SamsungOne 700" panose="020B0803030303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75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51F8B6-B29F-4327-B286-AF9D7444E2E1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4.5.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SVM Algorithm.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9266A7-2069-43DC-8B70-617EBB17F5E8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SVM Algorithm (5/10)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DCE27B9-4D1E-4246-8340-310853E5AA03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435E13C-C773-4A84-B265-E0732F9D96CD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B65299E-CB5A-44C1-8787-4D4090DF6859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SVM classification algorithm: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42D99E76-A340-4778-A11F-4538838AA33F}"/>
              </a:ext>
            </a:extLst>
          </p:cNvPr>
          <p:cNvGrpSpPr/>
          <p:nvPr/>
        </p:nvGrpSpPr>
        <p:grpSpPr>
          <a:xfrm>
            <a:off x="2292605" y="2635111"/>
            <a:ext cx="4798767" cy="2612823"/>
            <a:chOff x="2292605" y="2635111"/>
            <a:chExt cx="4798767" cy="261282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FC3EC75-0CEB-42DD-AEF6-FB8E3CA02CC4}"/>
                </a:ext>
              </a:extLst>
            </p:cNvPr>
            <p:cNvGrpSpPr/>
            <p:nvPr/>
          </p:nvGrpSpPr>
          <p:grpSpPr>
            <a:xfrm>
              <a:off x="2292605" y="2635111"/>
              <a:ext cx="4504566" cy="2612823"/>
              <a:chOff x="2292605" y="2692261"/>
              <a:chExt cx="4504566" cy="2612823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3844202" y="2692261"/>
                <a:ext cx="2952969" cy="2612823"/>
                <a:chOff x="3911307" y="2600325"/>
                <a:chExt cx="4104043" cy="3631306"/>
              </a:xfrm>
            </p:grpSpPr>
            <p:grpSp>
              <p:nvGrpSpPr>
                <p:cNvPr id="35" name="그룹 34"/>
                <p:cNvGrpSpPr/>
                <p:nvPr/>
              </p:nvGrpSpPr>
              <p:grpSpPr>
                <a:xfrm>
                  <a:off x="3911307" y="2600325"/>
                  <a:ext cx="4104043" cy="3631306"/>
                  <a:chOff x="14100875" y="1608005"/>
                  <a:chExt cx="6041433" cy="5345530"/>
                </a:xfrm>
              </p:grpSpPr>
              <p:cxnSp>
                <p:nvCxnSpPr>
                  <p:cNvPr id="60" name="Straight Connector 7">
                    <a:extLst>
                      <a:ext uri="{FF2B5EF4-FFF2-40B4-BE49-F238E27FC236}">
                        <a16:creationId xmlns:a16="http://schemas.microsoft.com/office/drawing/2014/main" id="{89D60C47-C8D2-4B5F-854F-DBB014ED8A13}"/>
                      </a:ext>
                    </a:extLst>
                  </p:cNvPr>
                  <p:cNvCxnSpPr/>
                  <p:nvPr/>
                </p:nvCxnSpPr>
                <p:spPr>
                  <a:xfrm>
                    <a:off x="14743329" y="2015076"/>
                    <a:ext cx="3213312" cy="3934204"/>
                  </a:xfrm>
                  <a:prstGeom prst="line">
                    <a:avLst/>
                  </a:prstGeom>
                  <a:ln w="127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26">
                    <a:extLst>
                      <a:ext uri="{FF2B5EF4-FFF2-40B4-BE49-F238E27FC236}">
                        <a16:creationId xmlns:a16="http://schemas.microsoft.com/office/drawing/2014/main" id="{7F7EAE9B-5F70-4147-B7AD-A7CEEBA5146D}"/>
                      </a:ext>
                    </a:extLst>
                  </p:cNvPr>
                  <p:cNvCxnSpPr/>
                  <p:nvPr/>
                </p:nvCxnSpPr>
                <p:spPr>
                  <a:xfrm>
                    <a:off x="14100875" y="2542018"/>
                    <a:ext cx="3213312" cy="393420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27">
                    <a:extLst>
                      <a:ext uri="{FF2B5EF4-FFF2-40B4-BE49-F238E27FC236}">
                        <a16:creationId xmlns:a16="http://schemas.microsoft.com/office/drawing/2014/main" id="{EF88F00C-2F0C-43E1-A3CF-9DDCAC9A0580}"/>
                      </a:ext>
                    </a:extLst>
                  </p:cNvPr>
                  <p:cNvCxnSpPr/>
                  <p:nvPr/>
                </p:nvCxnSpPr>
                <p:spPr>
                  <a:xfrm>
                    <a:off x="15475489" y="1608005"/>
                    <a:ext cx="3213312" cy="3934204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52EE4C56-D641-4E53-9E94-593D7ADEB39D}"/>
                      </a:ext>
                    </a:extLst>
                  </p:cNvPr>
                  <p:cNvSpPr txBox="1"/>
                  <p:nvPr/>
                </p:nvSpPr>
                <p:spPr>
                  <a:xfrm>
                    <a:off x="18270101" y="6500466"/>
                    <a:ext cx="1872207" cy="4530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400" dirty="0"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rPr>
                      <a:t>Margin</a:t>
                    </a:r>
                    <a:endParaRPr lang="en-US" sz="1400" dirty="0">
                      <a:latin typeface="SamsungOne 700" panose="020B0803030303020204" pitchFamily="34" charset="0"/>
                      <a:ea typeface="SamsungOne 700" panose="020B080303030302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7" name="Right Brace 6">
                    <a:extLst>
                      <a:ext uri="{FF2B5EF4-FFF2-40B4-BE49-F238E27FC236}">
                        <a16:creationId xmlns:a16="http://schemas.microsoft.com/office/drawing/2014/main" id="{98800339-F0D8-4CF2-93BE-F3EE3D04612C}"/>
                      </a:ext>
                    </a:extLst>
                  </p:cNvPr>
                  <p:cNvSpPr/>
                  <p:nvPr/>
                </p:nvSpPr>
                <p:spPr>
                  <a:xfrm rot="3030886">
                    <a:off x="17943531" y="5548100"/>
                    <a:ext cx="536950" cy="1399280"/>
                  </a:xfrm>
                  <a:prstGeom prst="rightBrace">
                    <a:avLst>
                      <a:gd name="adj1" fmla="val 0"/>
                      <a:gd name="adj2" fmla="val 49635"/>
                    </a:avLst>
                  </a:prstGeom>
                  <a:ln w="12700"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9" name="Oval 17">
                  <a:extLst>
                    <a:ext uri="{FF2B5EF4-FFF2-40B4-BE49-F238E27FC236}">
                      <a16:creationId xmlns:a16="http://schemas.microsoft.com/office/drawing/2014/main" id="{8EA0948A-0FF9-4557-9E9E-C7CC0404831F}"/>
                    </a:ext>
                  </a:extLst>
                </p:cNvPr>
                <p:cNvSpPr/>
                <p:nvPr/>
              </p:nvSpPr>
              <p:spPr>
                <a:xfrm>
                  <a:off x="4482152" y="4179770"/>
                  <a:ext cx="293859" cy="293496"/>
                </a:xfrm>
                <a:prstGeom prst="ellipse">
                  <a:avLst/>
                </a:prstGeom>
                <a:solidFill>
                  <a:srgbClr val="C5D1F7">
                    <a:alpha val="50000"/>
                  </a:srgbClr>
                </a:solidFill>
                <a:ln w="12700">
                  <a:solidFill>
                    <a:srgbClr val="1D48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0" name="Isosceles Triangle 5">
                  <a:extLst>
                    <a:ext uri="{FF2B5EF4-FFF2-40B4-BE49-F238E27FC236}">
                      <a16:creationId xmlns:a16="http://schemas.microsoft.com/office/drawing/2014/main" id="{3A9EC9F3-99E1-499B-958D-26F050A1C7CD}"/>
                    </a:ext>
                  </a:extLst>
                </p:cNvPr>
                <p:cNvSpPr/>
                <p:nvPr/>
              </p:nvSpPr>
              <p:spPr>
                <a:xfrm>
                  <a:off x="5955628" y="2840919"/>
                  <a:ext cx="323336" cy="293861"/>
                </a:xfrm>
                <a:prstGeom prst="triangl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17">
                  <a:extLst>
                    <a:ext uri="{FF2B5EF4-FFF2-40B4-BE49-F238E27FC236}">
                      <a16:creationId xmlns:a16="http://schemas.microsoft.com/office/drawing/2014/main" id="{8EA0948A-0FF9-4557-9E9E-C7CC0404831F}"/>
                    </a:ext>
                  </a:extLst>
                </p:cNvPr>
                <p:cNvSpPr/>
                <p:nvPr/>
              </p:nvSpPr>
              <p:spPr>
                <a:xfrm>
                  <a:off x="3916294" y="4586374"/>
                  <a:ext cx="293859" cy="293496"/>
                </a:xfrm>
                <a:prstGeom prst="ellipse">
                  <a:avLst/>
                </a:prstGeom>
                <a:solidFill>
                  <a:srgbClr val="C5D1F7">
                    <a:alpha val="50000"/>
                  </a:srgbClr>
                </a:solidFill>
                <a:ln w="12700">
                  <a:solidFill>
                    <a:srgbClr val="1D48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2" name="Oval 17">
                  <a:extLst>
                    <a:ext uri="{FF2B5EF4-FFF2-40B4-BE49-F238E27FC236}">
                      <a16:creationId xmlns:a16="http://schemas.microsoft.com/office/drawing/2014/main" id="{8EA0948A-0FF9-4557-9E9E-C7CC0404831F}"/>
                    </a:ext>
                  </a:extLst>
                </p:cNvPr>
                <p:cNvSpPr/>
                <p:nvPr/>
              </p:nvSpPr>
              <p:spPr>
                <a:xfrm>
                  <a:off x="4701095" y="4731186"/>
                  <a:ext cx="293859" cy="293496"/>
                </a:xfrm>
                <a:prstGeom prst="ellipse">
                  <a:avLst/>
                </a:prstGeom>
                <a:solidFill>
                  <a:srgbClr val="C5D1F7">
                    <a:alpha val="50000"/>
                  </a:srgbClr>
                </a:solidFill>
                <a:ln w="12700">
                  <a:solidFill>
                    <a:srgbClr val="1D48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3" name="Oval 17">
                  <a:extLst>
                    <a:ext uri="{FF2B5EF4-FFF2-40B4-BE49-F238E27FC236}">
                      <a16:creationId xmlns:a16="http://schemas.microsoft.com/office/drawing/2014/main" id="{8EA0948A-0FF9-4557-9E9E-C7CC0404831F}"/>
                    </a:ext>
                  </a:extLst>
                </p:cNvPr>
                <p:cNvSpPr/>
                <p:nvPr/>
              </p:nvSpPr>
              <p:spPr>
                <a:xfrm>
                  <a:off x="4195626" y="5051779"/>
                  <a:ext cx="293859" cy="293496"/>
                </a:xfrm>
                <a:prstGeom prst="ellipse">
                  <a:avLst/>
                </a:prstGeom>
                <a:solidFill>
                  <a:srgbClr val="C5D1F7">
                    <a:alpha val="50000"/>
                  </a:srgbClr>
                </a:solidFill>
                <a:ln w="12700">
                  <a:solidFill>
                    <a:srgbClr val="1D48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84" name="Isosceles Triangle 5">
                  <a:extLst>
                    <a:ext uri="{FF2B5EF4-FFF2-40B4-BE49-F238E27FC236}">
                      <a16:creationId xmlns:a16="http://schemas.microsoft.com/office/drawing/2014/main" id="{3A9EC9F3-99E1-499B-958D-26F050A1C7CD}"/>
                    </a:ext>
                  </a:extLst>
                </p:cNvPr>
                <p:cNvSpPr/>
                <p:nvPr/>
              </p:nvSpPr>
              <p:spPr>
                <a:xfrm>
                  <a:off x="5868406" y="3447963"/>
                  <a:ext cx="323336" cy="293861"/>
                </a:xfrm>
                <a:prstGeom prst="triangl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5">
                  <a:extLst>
                    <a:ext uri="{FF2B5EF4-FFF2-40B4-BE49-F238E27FC236}">
                      <a16:creationId xmlns:a16="http://schemas.microsoft.com/office/drawing/2014/main" id="{3A9EC9F3-99E1-499B-958D-26F050A1C7CD}"/>
                    </a:ext>
                  </a:extLst>
                </p:cNvPr>
                <p:cNvSpPr/>
                <p:nvPr/>
              </p:nvSpPr>
              <p:spPr>
                <a:xfrm>
                  <a:off x="6246324" y="3646339"/>
                  <a:ext cx="323336" cy="293861"/>
                </a:xfrm>
                <a:prstGeom prst="triangl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5">
                  <a:extLst>
                    <a:ext uri="{FF2B5EF4-FFF2-40B4-BE49-F238E27FC236}">
                      <a16:creationId xmlns:a16="http://schemas.microsoft.com/office/drawing/2014/main" id="{3A9EC9F3-99E1-499B-958D-26F050A1C7CD}"/>
                    </a:ext>
                  </a:extLst>
                </p:cNvPr>
                <p:cNvSpPr/>
                <p:nvPr/>
              </p:nvSpPr>
              <p:spPr>
                <a:xfrm>
                  <a:off x="6885293" y="3625035"/>
                  <a:ext cx="323336" cy="293861"/>
                </a:xfrm>
                <a:prstGeom prst="triangl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화살표: 아래쪽 27">
                <a:extLst>
                  <a:ext uri="{FF2B5EF4-FFF2-40B4-BE49-F238E27FC236}">
                    <a16:creationId xmlns:a16="http://schemas.microsoft.com/office/drawing/2014/main" id="{909A2695-E5A3-47ED-B415-A1CA74DFB012}"/>
                  </a:ext>
                </a:extLst>
              </p:cNvPr>
              <p:cNvSpPr/>
              <p:nvPr/>
            </p:nvSpPr>
            <p:spPr>
              <a:xfrm rot="5400000" flipH="1" flipV="1">
                <a:off x="4046527" y="2289790"/>
                <a:ext cx="132165" cy="2279555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화살표: 아래쪽 33">
                <a:extLst>
                  <a:ext uri="{FF2B5EF4-FFF2-40B4-BE49-F238E27FC236}">
                    <a16:creationId xmlns:a16="http://schemas.microsoft.com/office/drawing/2014/main" id="{C9BC91DC-3556-4356-8EB8-51916ADBEED3}"/>
                  </a:ext>
                </a:extLst>
              </p:cNvPr>
              <p:cNvSpPr/>
              <p:nvPr/>
            </p:nvSpPr>
            <p:spPr>
              <a:xfrm rot="6596109" flipH="1" flipV="1">
                <a:off x="3569687" y="3017938"/>
                <a:ext cx="132165" cy="1288489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7A558E-9580-4FC4-AD34-43F13D53109E}"/>
                  </a:ext>
                </a:extLst>
              </p:cNvPr>
              <p:cNvSpPr txBox="1"/>
              <p:nvPr/>
            </p:nvSpPr>
            <p:spPr>
              <a:xfrm>
                <a:off x="2292605" y="3183286"/>
                <a:ext cx="9151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400" dirty="0">
                    <a:latin typeface="SamsungOne 700" panose="020B0803030303020204" pitchFamily="34" charset="0"/>
                    <a:ea typeface="SamsungOne 700" panose="020B0803030303020204" pitchFamily="34" charset="0"/>
                    <a:cs typeface="Times New Roman" panose="02020603050405020304" pitchFamily="18" charset="0"/>
                  </a:rPr>
                  <a:t>Support vectors</a:t>
                </a:r>
                <a:endParaRPr lang="en-US" sz="1400" dirty="0">
                  <a:latin typeface="SamsungOne 700" panose="020B0803030303020204" pitchFamily="34" charset="0"/>
                  <a:ea typeface="SamsungOne 700" panose="020B080303030302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화살표: 아래쪽 36">
                <a:extLst>
                  <a:ext uri="{FF2B5EF4-FFF2-40B4-BE49-F238E27FC236}">
                    <a16:creationId xmlns:a16="http://schemas.microsoft.com/office/drawing/2014/main" id="{6ABCD4D7-2ADB-47D8-99C3-75E358C74BC6}"/>
                  </a:ext>
                </a:extLst>
              </p:cNvPr>
              <p:cNvSpPr/>
              <p:nvPr/>
            </p:nvSpPr>
            <p:spPr>
              <a:xfrm rot="14021700" flipV="1">
                <a:off x="5788861" y="4079615"/>
                <a:ext cx="132165" cy="665864"/>
              </a:xfrm>
              <a:prstGeom prst="downArrow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FF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9EB50B-FBE6-49DD-AE0B-2852B76BA832}"/>
                </a:ext>
              </a:extLst>
            </p:cNvPr>
            <p:cNvSpPr txBox="1"/>
            <p:nvPr/>
          </p:nvSpPr>
          <p:spPr>
            <a:xfrm>
              <a:off x="5976238" y="4024701"/>
              <a:ext cx="11151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amsungOne 700" panose="020B0803030303020204" pitchFamily="34" charset="0"/>
                  <a:ea typeface="SamsungOne 700" panose="020B0803030303020204" pitchFamily="34" charset="0"/>
                  <a:cs typeface="Times New Roman" panose="02020603050405020304" pitchFamily="18" charset="0"/>
                </a:rPr>
                <a:t>Boundary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297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1B1AF9-8F25-4968-9CA9-922F19EF42FE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4.5.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SVM Algorithm.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5FDA01-7798-47F0-A497-5E4053210FEB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SVM Algorithm (6/10)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196DA3-7CB2-4E0D-9D80-978EF160D429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E883C9D-6BCE-4D10-B032-B97DA33B346B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1166CF-B311-41EC-BDE5-02A929D1D38E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Hyperplane: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F799066-47A2-4C7D-9094-2C12018F5AE3}"/>
                  </a:ext>
                </a:extLst>
              </p:cNvPr>
              <p:cNvSpPr/>
              <p:nvPr/>
            </p:nvSpPr>
            <p:spPr>
              <a:xfrm>
                <a:off x="711200" y="2557955"/>
                <a:ext cx="8632825" cy="4147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63" indent="-182563"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For a </a:t>
                </a:r>
                <a14:m>
                  <m:oMath xmlns:m="http://schemas.openxmlformats.org/officeDocument/2006/math">
                    <m:r>
                      <a:rPr lang="en-US" altLang="ko-KR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𝑘</m:t>
                    </m:r>
                  </m:oMath>
                </a14:m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dimensional configurational space, the hyperplane has the dimension </a:t>
                </a:r>
                <a14:m>
                  <m:oMath xmlns:m="http://schemas.openxmlformats.org/officeDocument/2006/math">
                    <m:r>
                      <a:rPr lang="en-US" altLang="ko-KR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𝑘</m:t>
                    </m:r>
                    <m:r>
                      <a:rPr lang="en-US" altLang="ko-KR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−1</m:t>
                    </m:r>
                  </m:oMath>
                </a14:m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F799066-47A2-4C7D-9094-2C12018F5A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2557955"/>
                <a:ext cx="8632825" cy="414711"/>
              </a:xfrm>
              <a:prstGeom prst="rect">
                <a:avLst/>
              </a:prstGeom>
              <a:blipFill>
                <a:blip r:embed="rId3"/>
                <a:stretch>
                  <a:fillRect l="-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728AB2E-7487-4553-BBDD-A2E4D68004BD}"/>
                  </a:ext>
                </a:extLst>
              </p:cNvPr>
              <p:cNvSpPr/>
              <p:nvPr/>
            </p:nvSpPr>
            <p:spPr>
              <a:xfrm>
                <a:off x="897890" y="3007157"/>
                <a:ext cx="8632825" cy="193192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300" dirty="0">
                    <a:solidFill>
                      <a:srgbClr val="FF0000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cs typeface="Tahoma" panose="020B0604030504040204" pitchFamily="34" charset="0"/>
                  </a:rPr>
                  <a:t>Ex</a:t>
                </a: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) For a two dimensional space, a hyperplane is a bisecting line that can be parametrized as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3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3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3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        The two dimensional space is subdivided into two: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3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3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3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&gt;0</m:t>
                      </m:r>
                    </m:oMath>
                  </m:oMathPara>
                </a14:m>
                <a:endPara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3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3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ko-KR" altLang="en-US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3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&lt;0</m:t>
                      </m:r>
                    </m:oMath>
                  </m:oMathPara>
                </a14:m>
                <a:endPara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        An observation would belong to either one of them </a:t>
                </a:r>
                <a:r>
                  <a:rPr lang="en-US" altLang="ko-KR" sz="1300" dirty="0">
                    <a:solidFill>
                      <a:srgbClr val="193EB0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sym typeface="Symbol" panose="05050102010706020507" pitchFamily="18" charset="2"/>
                  </a:rPr>
                  <a:t></a:t>
                </a: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b</a:t>
                </a: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inary classification!</a:t>
                </a: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0728AB2E-7487-4553-BBDD-A2E4D6800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0" y="3007157"/>
                <a:ext cx="8632825" cy="193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504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FC37D12-E7B4-47CD-A4D8-A951B27F7FA1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4.5.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SVM Algorithm.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411727-F3CA-487D-9028-0920EF1F6C7F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SVM Algorithm (7/10)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9EC4F5-C134-4640-B276-7CF137BE82E9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58A90A4-5A03-4B97-BE90-E447FD7275C1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AC03BD7-8D22-47C7-B09E-6371151CEC48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Margin optimization: (for the binary 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𝑦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3B26EDB-81BE-4163-B4D8-E9B75B688409}"/>
                  </a:ext>
                </a:extLst>
              </p:cNvPr>
              <p:cNvSpPr/>
              <p:nvPr/>
            </p:nvSpPr>
            <p:spPr>
              <a:xfrm>
                <a:off x="711200" y="2557955"/>
                <a:ext cx="8632825" cy="28803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63" indent="-182563" defTabSz="914400">
                  <a:lnSpc>
                    <a:spcPct val="150000"/>
                  </a:lnSpc>
                  <a:spcAft>
                    <a:spcPts val="4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boundary margin is maximized.</a:t>
                </a:r>
              </a:p>
              <a:p>
                <a:pPr marL="182563" indent="-182563" defTabSz="914400">
                  <a:lnSpc>
                    <a:spcPct val="150000"/>
                  </a:lnSpc>
                  <a:spcAft>
                    <a:spcPts val="4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If a clear margin is not possible to establish, error is allowed within a limit.</a:t>
                </a:r>
              </a:p>
              <a:p>
                <a:pPr marL="182563" indent="-182563" defTabSz="914400">
                  <a:lnSpc>
                    <a:spcPct val="150000"/>
                  </a:lnSpc>
                  <a:spcAft>
                    <a:spcPts val="4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sym typeface="Symbol" panose="05050102010706020507" pitchFamily="18" charset="2"/>
                  </a:rPr>
                  <a:t>Target is to maximize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30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by optimizing the p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sym typeface="Symbol" panose="05050102010706020507" pitchFamily="18" charset="2"/>
                  </a:rPr>
                  <a:t>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3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13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3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3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30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300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30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subject to the constraints</a:t>
                </a: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55600" lvl="1" indent="-179388"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rgbClr val="193EB0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Constraint 1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: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naryPr>
                      <m: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𝑗</m:t>
                        </m:r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=1</m:t>
                    </m:r>
                  </m:oMath>
                </a14:m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355600" lvl="1" indent="-179388"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rgbClr val="193EB0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Constraint 2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sSubPr>
                      <m:e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𝑖</m:t>
                            </m:r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𝑖</m:t>
                            </m:r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𝑖𝑘</m:t>
                            </m:r>
                          </m:sub>
                        </m:sSub>
                      </m:e>
                    </m:d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≥</m:t>
                    </m:r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𝑀</m:t>
                    </m:r>
                    <m:r>
                      <a:rPr lang="en-US" altLang="ko-KR" sz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(1−</m:t>
                    </m:r>
                    <m:sSub>
                      <m:sSubPr>
                        <m:ctrlP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sSubPr>
                      <m:e>
                        <m:r>
                          <a:rPr lang="ko-KR" altLang="en-US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ko-KR" sz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)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𝑖</m:t>
                    </m:r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=1,2,…,</m:t>
                    </m:r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𝑛</m:t>
                    </m:r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:b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</a:b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sSubPr>
                      <m:e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is either -1 or +1.</a:t>
                </a:r>
              </a:p>
              <a:p>
                <a:pPr marL="355600" lvl="1" indent="-179388"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rgbClr val="193EB0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Constraint</a:t>
                </a:r>
                <a:r>
                  <a:rPr lang="ko-KR" altLang="en-US" sz="1200" dirty="0">
                    <a:solidFill>
                      <a:srgbClr val="193EB0"/>
                    </a:solidFill>
                    <a:latin typeface="SamsungOne 700" panose="020B0803030303020204" pitchFamily="34" charset="0"/>
                    <a:ea typeface="SamsungOne 400" panose="020B0503030303020204" pitchFamily="34" charset="0"/>
                  </a:rPr>
                  <a:t> </a:t>
                </a:r>
                <a:r>
                  <a:rPr lang="en-US" altLang="ko-KR" sz="1200" dirty="0">
                    <a:solidFill>
                      <a:srgbClr val="193EB0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3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sSubPr>
                      <m:e>
                        <m:r>
                          <a:rPr lang="ko-KR" altLang="en-US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𝜀</m:t>
                        </m:r>
                      </m:e>
                      <m:sub>
                        <m:r>
                          <a:rPr lang="en-US" altLang="ko-KR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ko-KR" sz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≥0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𝑖</m:t>
                        </m:r>
                        <m:r>
                          <a:rPr lang="en-US" altLang="ko-KR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altLang="ko-KR" sz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ko-KR" altLang="en-US" sz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≤</m:t>
                    </m:r>
                    <m:r>
                      <a:rPr lang="en-US" altLang="ko-KR" sz="1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𝐶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 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:b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</a:br>
                <a:r>
                  <a:rPr lang="en-US" altLang="ko-KR" sz="1200" dirty="0">
                    <a:solidFill>
                      <a:srgbClr val="00B050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sym typeface="Symbol" panose="05050102010706020507" pitchFamily="18" charset="2"/>
                  </a:rPr>
                  <a:t>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  <a:sym typeface="Symbol" panose="05050102010706020507" pitchFamily="18" charset="2"/>
                      </a:rPr>
                      <m:t>𝐶</m:t>
                    </m:r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sym typeface="Symbol" panose="05050102010706020507" pitchFamily="18" charset="2"/>
                  </a:rPr>
                  <a:t> is a hyperparameter related to the miss-classification errors.</a:t>
                </a:r>
                <a:endPara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3B26EDB-81BE-4163-B4D8-E9B75B688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2557955"/>
                <a:ext cx="8632825" cy="2880386"/>
              </a:xfrm>
              <a:prstGeom prst="rect">
                <a:avLst/>
              </a:prstGeom>
              <a:blipFill>
                <a:blip r:embed="rId3"/>
                <a:stretch>
                  <a:fillRect l="-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423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5F1C612D-A320-4BFC-8129-F5CC181DDCF7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4.5.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SVM Algorithm.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B66D666-13C3-47DA-9D1D-8F849109B435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SVM Algorithm (8/10)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8F799A6-9806-4EEF-A98B-049A3198A956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D41ECC9-2A9A-41E3-9EE2-9E3CBC965906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FB46E9B-0638-42DD-B5AE-10A364C4FE7D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Kernel:</a:t>
              </a: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8079093-1810-4CE5-8B44-A451AA09C84F}"/>
              </a:ext>
            </a:extLst>
          </p:cNvPr>
          <p:cNvSpPr/>
          <p:nvPr/>
        </p:nvSpPr>
        <p:spPr>
          <a:xfrm>
            <a:off x="711200" y="2557955"/>
            <a:ext cx="8632825" cy="766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Mapping to a higher dimension using the “kernel” functions.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Kernel functions introduce an effective non-linear classification boundary.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BC9E7DE-4F74-48A6-8DF4-7B496B8086CB}"/>
              </a:ext>
            </a:extLst>
          </p:cNvPr>
          <p:cNvSpPr/>
          <p:nvPr/>
        </p:nvSpPr>
        <p:spPr>
          <a:xfrm>
            <a:off x="897890" y="3402360"/>
            <a:ext cx="8632825" cy="41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  <a:cs typeface="Tahoma" panose="020B0604030504040204" pitchFamily="34" charset="0"/>
              </a:rPr>
              <a:t>Ex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) Polynomial kernel.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5F908A-BD76-4264-A350-1F969196986D}"/>
              </a:ext>
            </a:extLst>
          </p:cNvPr>
          <p:cNvGrpSpPr/>
          <p:nvPr/>
        </p:nvGrpSpPr>
        <p:grpSpPr>
          <a:xfrm>
            <a:off x="2152195" y="5355865"/>
            <a:ext cx="2163233" cy="790422"/>
            <a:chOff x="2152195" y="5355865"/>
            <a:chExt cx="2163233" cy="79042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2F5500-6498-47FB-85FB-4CC57D8F086A}"/>
                </a:ext>
              </a:extLst>
            </p:cNvPr>
            <p:cNvSpPr txBox="1"/>
            <p:nvPr/>
          </p:nvSpPr>
          <p:spPr>
            <a:xfrm>
              <a:off x="2802992" y="5776955"/>
              <a:ext cx="761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B05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1D</a:t>
              </a:r>
              <a:endParaRPr lang="ko-KR" altLang="en-US" dirty="0">
                <a:solidFill>
                  <a:srgbClr val="00B050"/>
                </a:solidFill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Oval 17">
              <a:extLst>
                <a:ext uri="{FF2B5EF4-FFF2-40B4-BE49-F238E27FC236}">
                  <a16:creationId xmlns:a16="http://schemas.microsoft.com/office/drawing/2014/main" id="{D5D7DCF5-CD50-4032-B6B8-16B18252CB6A}"/>
                </a:ext>
              </a:extLst>
            </p:cNvPr>
            <p:cNvSpPr/>
            <p:nvPr/>
          </p:nvSpPr>
          <p:spPr>
            <a:xfrm>
              <a:off x="2390386" y="5355867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79" name="Isosceles Triangle 23">
              <a:extLst>
                <a:ext uri="{FF2B5EF4-FFF2-40B4-BE49-F238E27FC236}">
                  <a16:creationId xmlns:a16="http://schemas.microsoft.com/office/drawing/2014/main" id="{A587B922-AE82-4D66-9539-1799456EB365}"/>
                </a:ext>
              </a:extLst>
            </p:cNvPr>
            <p:cNvSpPr/>
            <p:nvPr/>
          </p:nvSpPr>
          <p:spPr>
            <a:xfrm>
              <a:off x="2977574" y="5355867"/>
              <a:ext cx="89877" cy="89877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0" name="Oval 17">
              <a:extLst>
                <a:ext uri="{FF2B5EF4-FFF2-40B4-BE49-F238E27FC236}">
                  <a16:creationId xmlns:a16="http://schemas.microsoft.com/office/drawing/2014/main" id="{044B65E4-D52E-4738-9077-7AF31964C1CC}"/>
                </a:ext>
              </a:extLst>
            </p:cNvPr>
            <p:cNvSpPr/>
            <p:nvPr/>
          </p:nvSpPr>
          <p:spPr>
            <a:xfrm>
              <a:off x="2537183" y="5355867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ACC84B89-0897-49B6-B0EA-63E3E6B2F771}"/>
                </a:ext>
              </a:extLst>
            </p:cNvPr>
            <p:cNvSpPr/>
            <p:nvPr/>
          </p:nvSpPr>
          <p:spPr>
            <a:xfrm>
              <a:off x="2683980" y="5355867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2" name="Oval 17">
              <a:extLst>
                <a:ext uri="{FF2B5EF4-FFF2-40B4-BE49-F238E27FC236}">
                  <a16:creationId xmlns:a16="http://schemas.microsoft.com/office/drawing/2014/main" id="{B91BFA09-BED2-43AF-99AB-6B7FE4B63543}"/>
                </a:ext>
              </a:extLst>
            </p:cNvPr>
            <p:cNvSpPr/>
            <p:nvPr/>
          </p:nvSpPr>
          <p:spPr>
            <a:xfrm>
              <a:off x="2830777" y="5355867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3" name="Isosceles Triangle 23">
              <a:extLst>
                <a:ext uri="{FF2B5EF4-FFF2-40B4-BE49-F238E27FC236}">
                  <a16:creationId xmlns:a16="http://schemas.microsoft.com/office/drawing/2014/main" id="{6570B4E6-65B5-44E1-9F6A-9CC2A1247A9D}"/>
                </a:ext>
              </a:extLst>
            </p:cNvPr>
            <p:cNvSpPr/>
            <p:nvPr/>
          </p:nvSpPr>
          <p:spPr>
            <a:xfrm>
              <a:off x="3124371" y="5355867"/>
              <a:ext cx="89877" cy="89877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4" name="Isosceles Triangle 23">
              <a:extLst>
                <a:ext uri="{FF2B5EF4-FFF2-40B4-BE49-F238E27FC236}">
                  <a16:creationId xmlns:a16="http://schemas.microsoft.com/office/drawing/2014/main" id="{F8CFA219-E843-451B-99A7-CECC3D4CD056}"/>
                </a:ext>
              </a:extLst>
            </p:cNvPr>
            <p:cNvSpPr/>
            <p:nvPr/>
          </p:nvSpPr>
          <p:spPr>
            <a:xfrm>
              <a:off x="3271168" y="5355865"/>
              <a:ext cx="89877" cy="89877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5" name="Oval 17">
              <a:extLst>
                <a:ext uri="{FF2B5EF4-FFF2-40B4-BE49-F238E27FC236}">
                  <a16:creationId xmlns:a16="http://schemas.microsoft.com/office/drawing/2014/main" id="{222C8986-265E-4A44-A65F-AA11B9B6A31D}"/>
                </a:ext>
              </a:extLst>
            </p:cNvPr>
            <p:cNvSpPr/>
            <p:nvPr/>
          </p:nvSpPr>
          <p:spPr>
            <a:xfrm>
              <a:off x="3417965" y="5355867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6" name="Oval 17">
              <a:extLst>
                <a:ext uri="{FF2B5EF4-FFF2-40B4-BE49-F238E27FC236}">
                  <a16:creationId xmlns:a16="http://schemas.microsoft.com/office/drawing/2014/main" id="{82CE550A-F5BC-4049-BC80-843C3D7BBE62}"/>
                </a:ext>
              </a:extLst>
            </p:cNvPr>
            <p:cNvSpPr/>
            <p:nvPr/>
          </p:nvSpPr>
          <p:spPr>
            <a:xfrm>
              <a:off x="3564762" y="5355867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7" name="Oval 17">
              <a:extLst>
                <a:ext uri="{FF2B5EF4-FFF2-40B4-BE49-F238E27FC236}">
                  <a16:creationId xmlns:a16="http://schemas.microsoft.com/office/drawing/2014/main" id="{9C61B28E-A69C-4CA7-A3AB-EF948514D2D0}"/>
                </a:ext>
              </a:extLst>
            </p:cNvPr>
            <p:cNvSpPr/>
            <p:nvPr/>
          </p:nvSpPr>
          <p:spPr>
            <a:xfrm>
              <a:off x="3711559" y="5355867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8" name="Oval 17">
              <a:extLst>
                <a:ext uri="{FF2B5EF4-FFF2-40B4-BE49-F238E27FC236}">
                  <a16:creationId xmlns:a16="http://schemas.microsoft.com/office/drawing/2014/main" id="{8552264B-C672-4FA8-8871-140B1B6AA80D}"/>
                </a:ext>
              </a:extLst>
            </p:cNvPr>
            <p:cNvSpPr/>
            <p:nvPr/>
          </p:nvSpPr>
          <p:spPr>
            <a:xfrm>
              <a:off x="3858360" y="5355867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F73BEE9-A719-4FB5-9765-926A47DD34A6}"/>
                    </a:ext>
                  </a:extLst>
                </p:cNvPr>
                <p:cNvSpPr txBox="1"/>
                <p:nvPr/>
              </p:nvSpPr>
              <p:spPr>
                <a:xfrm>
                  <a:off x="3964913" y="5633684"/>
                  <a:ext cx="350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ko-KR" altLang="en-US" dirty="0">
                    <a:latin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F73BEE9-A719-4FB5-9765-926A47DD3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4913" y="5633684"/>
                  <a:ext cx="350515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056594D4-499A-4072-81BA-80A8A837C0EA}"/>
                </a:ext>
              </a:extLst>
            </p:cNvPr>
            <p:cNvCxnSpPr>
              <a:cxnSpLocks/>
            </p:cNvCxnSpPr>
            <p:nvPr/>
          </p:nvCxnSpPr>
          <p:spPr>
            <a:xfrm>
              <a:off x="2152195" y="5590593"/>
              <a:ext cx="2097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FFAB1E-826A-45C8-9B9A-956D10756BF0}"/>
              </a:ext>
            </a:extLst>
          </p:cNvPr>
          <p:cNvGrpSpPr/>
          <p:nvPr/>
        </p:nvGrpSpPr>
        <p:grpSpPr>
          <a:xfrm>
            <a:off x="5555132" y="3793039"/>
            <a:ext cx="2195497" cy="2353248"/>
            <a:chOff x="5555132" y="3793039"/>
            <a:chExt cx="2195497" cy="2353248"/>
          </a:xfrm>
        </p:grpSpPr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99EC70F1-44EC-4002-BCE1-CA3A9AFF2E94}"/>
                </a:ext>
              </a:extLst>
            </p:cNvPr>
            <p:cNvCxnSpPr>
              <a:cxnSpLocks/>
            </p:cNvCxnSpPr>
            <p:nvPr/>
          </p:nvCxnSpPr>
          <p:spPr>
            <a:xfrm>
              <a:off x="5555132" y="5590588"/>
              <a:ext cx="20971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E94EA237-0EB0-43CD-A01B-64C30210352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555132" y="3793039"/>
              <a:ext cx="0" cy="179754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17">
              <a:extLst>
                <a:ext uri="{FF2B5EF4-FFF2-40B4-BE49-F238E27FC236}">
                  <a16:creationId xmlns:a16="http://schemas.microsoft.com/office/drawing/2014/main" id="{FBA0E07F-8D7D-4209-9DF2-E231A9623BF9}"/>
                </a:ext>
              </a:extLst>
            </p:cNvPr>
            <p:cNvSpPr/>
            <p:nvPr/>
          </p:nvSpPr>
          <p:spPr>
            <a:xfrm>
              <a:off x="5794560" y="4348060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5" name="Isosceles Triangle 23">
              <a:extLst>
                <a:ext uri="{FF2B5EF4-FFF2-40B4-BE49-F238E27FC236}">
                  <a16:creationId xmlns:a16="http://schemas.microsoft.com/office/drawing/2014/main" id="{5CC21A39-D391-4EA7-A1A3-3D2D0794575C}"/>
                </a:ext>
              </a:extLst>
            </p:cNvPr>
            <p:cNvSpPr/>
            <p:nvPr/>
          </p:nvSpPr>
          <p:spPr>
            <a:xfrm>
              <a:off x="6381749" y="4893196"/>
              <a:ext cx="89877" cy="89877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6" name="Oval 17">
              <a:extLst>
                <a:ext uri="{FF2B5EF4-FFF2-40B4-BE49-F238E27FC236}">
                  <a16:creationId xmlns:a16="http://schemas.microsoft.com/office/drawing/2014/main" id="{18BD53F3-C87D-402A-9592-F1C4420CC20C}"/>
                </a:ext>
              </a:extLst>
            </p:cNvPr>
            <p:cNvSpPr/>
            <p:nvPr/>
          </p:nvSpPr>
          <p:spPr>
            <a:xfrm>
              <a:off x="5941357" y="4518373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7" name="Oval 17">
              <a:extLst>
                <a:ext uri="{FF2B5EF4-FFF2-40B4-BE49-F238E27FC236}">
                  <a16:creationId xmlns:a16="http://schemas.microsoft.com/office/drawing/2014/main" id="{09680213-FA8E-4A07-8B3B-CC28D95DAB3D}"/>
                </a:ext>
              </a:extLst>
            </p:cNvPr>
            <p:cNvSpPr/>
            <p:nvPr/>
          </p:nvSpPr>
          <p:spPr>
            <a:xfrm>
              <a:off x="6088155" y="4654040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8" name="Oval 17">
              <a:extLst>
                <a:ext uri="{FF2B5EF4-FFF2-40B4-BE49-F238E27FC236}">
                  <a16:creationId xmlns:a16="http://schemas.microsoft.com/office/drawing/2014/main" id="{2C46DBEA-A097-4861-83DE-F6FFD4E48211}"/>
                </a:ext>
              </a:extLst>
            </p:cNvPr>
            <p:cNvSpPr/>
            <p:nvPr/>
          </p:nvSpPr>
          <p:spPr>
            <a:xfrm>
              <a:off x="6234952" y="4780863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9" name="Isosceles Triangle 23">
              <a:extLst>
                <a:ext uri="{FF2B5EF4-FFF2-40B4-BE49-F238E27FC236}">
                  <a16:creationId xmlns:a16="http://schemas.microsoft.com/office/drawing/2014/main" id="{5DE4D010-A0F5-41FF-8920-EF65E4D9E94B}"/>
                </a:ext>
              </a:extLst>
            </p:cNvPr>
            <p:cNvSpPr/>
            <p:nvPr/>
          </p:nvSpPr>
          <p:spPr>
            <a:xfrm>
              <a:off x="6528547" y="4968269"/>
              <a:ext cx="89877" cy="89877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00" name="Isosceles Triangle 23">
              <a:extLst>
                <a:ext uri="{FF2B5EF4-FFF2-40B4-BE49-F238E27FC236}">
                  <a16:creationId xmlns:a16="http://schemas.microsoft.com/office/drawing/2014/main" id="{CDD37570-B49F-4979-89EF-8AA99FB9930B}"/>
                </a:ext>
              </a:extLst>
            </p:cNvPr>
            <p:cNvSpPr/>
            <p:nvPr/>
          </p:nvSpPr>
          <p:spPr>
            <a:xfrm>
              <a:off x="6675344" y="4895229"/>
              <a:ext cx="89877" cy="89877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01" name="Oval 17">
              <a:extLst>
                <a:ext uri="{FF2B5EF4-FFF2-40B4-BE49-F238E27FC236}">
                  <a16:creationId xmlns:a16="http://schemas.microsoft.com/office/drawing/2014/main" id="{906C4D7C-511F-4C92-BE2A-0D0900C0FD56}"/>
                </a:ext>
              </a:extLst>
            </p:cNvPr>
            <p:cNvSpPr/>
            <p:nvPr/>
          </p:nvSpPr>
          <p:spPr>
            <a:xfrm>
              <a:off x="6822141" y="4779844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02" name="Oval 17">
              <a:extLst>
                <a:ext uri="{FF2B5EF4-FFF2-40B4-BE49-F238E27FC236}">
                  <a16:creationId xmlns:a16="http://schemas.microsoft.com/office/drawing/2014/main" id="{3CD08620-51FC-4A85-A322-8C9D3B7798E1}"/>
                </a:ext>
              </a:extLst>
            </p:cNvPr>
            <p:cNvSpPr/>
            <p:nvPr/>
          </p:nvSpPr>
          <p:spPr>
            <a:xfrm>
              <a:off x="6968939" y="4653021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03" name="Oval 17">
              <a:extLst>
                <a:ext uri="{FF2B5EF4-FFF2-40B4-BE49-F238E27FC236}">
                  <a16:creationId xmlns:a16="http://schemas.microsoft.com/office/drawing/2014/main" id="{A29094F9-2937-4B2C-A6AE-096F7DDD81E3}"/>
                </a:ext>
              </a:extLst>
            </p:cNvPr>
            <p:cNvSpPr/>
            <p:nvPr/>
          </p:nvSpPr>
          <p:spPr>
            <a:xfrm>
              <a:off x="7115736" y="4513289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04" name="Oval 17">
              <a:extLst>
                <a:ext uri="{FF2B5EF4-FFF2-40B4-BE49-F238E27FC236}">
                  <a16:creationId xmlns:a16="http://schemas.microsoft.com/office/drawing/2014/main" id="{5F8F0782-865C-466E-958A-B6EDFD8007AC}"/>
                </a:ext>
              </a:extLst>
            </p:cNvPr>
            <p:cNvSpPr/>
            <p:nvPr/>
          </p:nvSpPr>
          <p:spPr>
            <a:xfrm>
              <a:off x="7262533" y="4342975"/>
              <a:ext cx="89877" cy="89877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7BF9E6AB-5E19-4B96-8E8E-031EA0C6F9BD}"/>
                </a:ext>
              </a:extLst>
            </p:cNvPr>
            <p:cNvCxnSpPr/>
            <p:nvPr/>
          </p:nvCxnSpPr>
          <p:spPr>
            <a:xfrm>
              <a:off x="5869445" y="4893196"/>
              <a:ext cx="1497958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18C9FE9-BE2D-410C-BB2B-E1F86C133D5F}"/>
                    </a:ext>
                  </a:extLst>
                </p:cNvPr>
                <p:cNvSpPr txBox="1"/>
                <p:nvPr/>
              </p:nvSpPr>
              <p:spPr>
                <a:xfrm>
                  <a:off x="7400114" y="5630357"/>
                  <a:ext cx="350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ko-KR" altLang="en-US" dirty="0">
                    <a:latin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318C9FE9-BE2D-410C-BB2B-E1F86C133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114" y="5630357"/>
                  <a:ext cx="350515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1C89F31-C4CC-4030-A0C2-8B4795381512}"/>
                    </a:ext>
                  </a:extLst>
                </p:cNvPr>
                <p:cNvSpPr txBox="1"/>
                <p:nvPr/>
              </p:nvSpPr>
              <p:spPr>
                <a:xfrm>
                  <a:off x="7280364" y="4033585"/>
                  <a:ext cx="35051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dirty="0">
                    <a:latin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1C89F31-C4CC-4030-A0C2-8B4795381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364" y="4033585"/>
                  <a:ext cx="350515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6379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B2AC35D-60C1-4E67-8CBA-84CD917268D2}"/>
                </a:ext>
              </a:extLst>
            </p:cNvPr>
            <p:cNvSpPr txBox="1"/>
            <p:nvPr/>
          </p:nvSpPr>
          <p:spPr>
            <a:xfrm>
              <a:off x="6207167" y="5776955"/>
              <a:ext cx="761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B05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2D</a:t>
              </a:r>
              <a:endParaRPr lang="ko-KR" altLang="en-US" dirty="0">
                <a:solidFill>
                  <a:srgbClr val="00B050"/>
                </a:solidFill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2" name="Right Arrow 63">
            <a:extLst>
              <a:ext uri="{FF2B5EF4-FFF2-40B4-BE49-F238E27FC236}">
                <a16:creationId xmlns:a16="http://schemas.microsoft.com/office/drawing/2014/main" id="{2053DC84-A849-4BF7-A9AF-5154AABBC591}"/>
              </a:ext>
            </a:extLst>
          </p:cNvPr>
          <p:cNvSpPr/>
          <p:nvPr/>
        </p:nvSpPr>
        <p:spPr>
          <a:xfrm>
            <a:off x="4585899" y="4705487"/>
            <a:ext cx="466651" cy="238589"/>
          </a:xfrm>
          <a:prstGeom prst="rightArrow">
            <a:avLst>
              <a:gd name="adj1" fmla="val 73402"/>
              <a:gd name="adj2" fmla="val 56763"/>
            </a:avLst>
          </a:prstGeom>
          <a:gradFill>
            <a:gsLst>
              <a:gs pos="100000">
                <a:schemeClr val="bg1">
                  <a:lumMod val="75000"/>
                </a:schemeClr>
              </a:gs>
              <a:gs pos="12000">
                <a:schemeClr val="bg1">
                  <a:lumMod val="75000"/>
                  <a:alpha val="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87911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12D7A183-3B0D-49C6-B736-1BFCA9DAE853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06366FC-B0B9-47E2-886E-17C4DE103647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(1/17)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109641" y="2241550"/>
            <a:ext cx="7683543" cy="3816349"/>
            <a:chOff x="1253824" y="2241550"/>
            <a:chExt cx="7683543" cy="381634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46FFAE5-FC6A-4835-B4DF-BC1078F12876}"/>
                </a:ext>
              </a:extLst>
            </p:cNvPr>
            <p:cNvSpPr txBox="1"/>
            <p:nvPr/>
          </p:nvSpPr>
          <p:spPr>
            <a:xfrm>
              <a:off x="3358732" y="2241550"/>
              <a:ext cx="3174105" cy="358775"/>
            </a:xfrm>
            <a:prstGeom prst="rect">
              <a:avLst/>
            </a:prstGeom>
            <a:solidFill>
              <a:srgbClr val="0033CC"/>
            </a:solidFill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defRPr>
              </a:lvl1pPr>
            </a:lstStyle>
            <a:p>
              <a:r>
                <a:rPr lang="en-US" altLang="ko-KR"/>
                <a:t>Supervised Learning</a:t>
              </a:r>
              <a:endParaRPr lang="en-US" altLang="ko-KR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B584C34-7EFB-4500-8E57-5CEA6873787F}"/>
                </a:ext>
              </a:extLst>
            </p:cNvPr>
            <p:cNvSpPr txBox="1"/>
            <p:nvPr/>
          </p:nvSpPr>
          <p:spPr>
            <a:xfrm>
              <a:off x="1707623" y="3639198"/>
              <a:ext cx="2178307" cy="33321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defRPr>
              </a:lvl1pPr>
            </a:lstStyle>
            <a:p>
              <a:r>
                <a:rPr lang="en-US" altLang="ko-KR"/>
                <a:t>Numeric </a:t>
              </a:r>
              <a:r>
                <a:rPr lang="ko-KR" altLang="en-US"/>
                <a:t>𝑌</a:t>
              </a:r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C40D5AD-D13A-4F70-B801-7EE0913F8497}"/>
                </a:ext>
              </a:extLst>
            </p:cNvPr>
            <p:cNvSpPr txBox="1"/>
            <p:nvPr/>
          </p:nvSpPr>
          <p:spPr>
            <a:xfrm>
              <a:off x="6020518" y="3639198"/>
              <a:ext cx="2178307" cy="333218"/>
            </a:xfrm>
            <a:prstGeom prst="roundRect">
              <a:avLst>
                <a:gd name="adj" fmla="val 50000"/>
              </a:avLst>
            </a:prstGeom>
            <a:solidFill>
              <a:srgbClr val="1D48D1"/>
            </a:solidFill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defRPr>
              </a:lvl1pPr>
            </a:lstStyle>
            <a:p>
              <a:r>
                <a:rPr lang="en-US" altLang="ko-KR"/>
                <a:t>Categorical </a:t>
              </a:r>
              <a:r>
                <a:rPr lang="ko-KR" altLang="en-US"/>
                <a:t>𝑌</a:t>
              </a:r>
              <a:endParaRPr lang="ko-KR" altLang="en-US" dirty="0"/>
            </a:p>
          </p:txBody>
        </p:sp>
        <p:cxnSp>
          <p:nvCxnSpPr>
            <p:cNvPr id="112" name="꺾인 연결선 75">
              <a:extLst>
                <a:ext uri="{FF2B5EF4-FFF2-40B4-BE49-F238E27FC236}">
                  <a16:creationId xmlns:a16="http://schemas.microsoft.com/office/drawing/2014/main" id="{5820C6F0-BC1C-47B8-8511-FBC202DC8EA6}"/>
                </a:ext>
              </a:extLst>
            </p:cNvPr>
            <p:cNvCxnSpPr>
              <a:stCxn id="109" idx="2"/>
              <a:endCxn id="110" idx="0"/>
            </p:cNvCxnSpPr>
            <p:nvPr/>
          </p:nvCxnSpPr>
          <p:spPr>
            <a:xfrm rot="5400000">
              <a:off x="3351845" y="2045257"/>
              <a:ext cx="1038873" cy="214900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꺾인 연결선 76">
              <a:extLst>
                <a:ext uri="{FF2B5EF4-FFF2-40B4-BE49-F238E27FC236}">
                  <a16:creationId xmlns:a16="http://schemas.microsoft.com/office/drawing/2014/main" id="{24920467-E046-465D-8977-3F35E8E7ED8B}"/>
                </a:ext>
              </a:extLst>
            </p:cNvPr>
            <p:cNvCxnSpPr>
              <a:stCxn id="109" idx="2"/>
              <a:endCxn id="111" idx="0"/>
            </p:cNvCxnSpPr>
            <p:nvPr/>
          </p:nvCxnSpPr>
          <p:spPr>
            <a:xfrm rot="16200000" flipH="1">
              <a:off x="5508292" y="2037817"/>
              <a:ext cx="1038873" cy="21638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사각형: 둥근 모서리 31">
              <a:extLst>
                <a:ext uri="{FF2B5EF4-FFF2-40B4-BE49-F238E27FC236}">
                  <a16:creationId xmlns:a16="http://schemas.microsoft.com/office/drawing/2014/main" id="{8759AD5C-2F40-4CCD-94CF-F9EFF0EA56F5}"/>
                </a:ext>
              </a:extLst>
            </p:cNvPr>
            <p:cNvSpPr/>
            <p:nvPr/>
          </p:nvSpPr>
          <p:spPr>
            <a:xfrm>
              <a:off x="5810030" y="3545456"/>
              <a:ext cx="2589632" cy="2512443"/>
            </a:xfrm>
            <a:prstGeom prst="roundRect">
              <a:avLst>
                <a:gd name="adj" fmla="val 5278"/>
              </a:avLst>
            </a:prstGeom>
            <a:noFill/>
            <a:ln>
              <a:solidFill>
                <a:srgbClr val="1D48D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Rectangle 33">
              <a:extLst>
                <a:ext uri="{FF2B5EF4-FFF2-40B4-BE49-F238E27FC236}">
                  <a16:creationId xmlns:a16="http://schemas.microsoft.com/office/drawing/2014/main" id="{28EF0BC8-C5E4-4713-AB71-280F0852C043}"/>
                </a:ext>
              </a:extLst>
            </p:cNvPr>
            <p:cNvSpPr/>
            <p:nvPr/>
          </p:nvSpPr>
          <p:spPr>
            <a:xfrm>
              <a:off x="1253824" y="4194411"/>
              <a:ext cx="3160553" cy="2154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 defTabSz="914400"/>
              <a:r>
                <a:rPr lang="en-US" altLang="ko-KR" sz="14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 Y = 13.45,  73,  9.5, ….. </a:t>
              </a:r>
              <a:endParaRPr lang="en-US" altLang="ko-KR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16" name="Rectangle 43">
              <a:extLst>
                <a:ext uri="{FF2B5EF4-FFF2-40B4-BE49-F238E27FC236}">
                  <a16:creationId xmlns:a16="http://schemas.microsoft.com/office/drawing/2014/main" id="{3C693083-38A8-4ECA-B16B-5087D83404B8}"/>
                </a:ext>
              </a:extLst>
            </p:cNvPr>
            <p:cNvSpPr/>
            <p:nvPr/>
          </p:nvSpPr>
          <p:spPr>
            <a:xfrm>
              <a:off x="5408975" y="4194411"/>
              <a:ext cx="3528392" cy="2154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 defTabSz="914400"/>
              <a:r>
                <a:rPr lang="en-US" altLang="ko-KR" sz="14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 Y = </a:t>
              </a:r>
              <a:r>
                <a:rPr lang="en-US" altLang="ko-KR" sz="1400" i="1">
                  <a:solidFill>
                    <a:srgbClr val="FF000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red</a:t>
              </a:r>
              <a:r>
                <a:rPr lang="en-US" altLang="ko-KR" sz="14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,</a:t>
              </a:r>
              <a:r>
                <a:rPr lang="en-US" altLang="ko-KR" sz="1400" i="1">
                  <a:solidFill>
                    <a:srgbClr val="FF000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 </a:t>
              </a:r>
              <a:r>
                <a:rPr lang="en-US" altLang="ko-KR" sz="1400" i="1">
                  <a:solidFill>
                    <a:srgbClr val="00B05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green</a:t>
              </a:r>
              <a:r>
                <a:rPr lang="en-US" altLang="ko-KR" sz="14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, </a:t>
              </a:r>
              <a:r>
                <a:rPr lang="en-US" altLang="ko-KR" sz="1400" i="1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blue</a:t>
              </a:r>
              <a:r>
                <a:rPr lang="en-US" altLang="ko-KR" sz="1400" i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, ….. </a:t>
              </a:r>
              <a:endParaRPr lang="en-US" altLang="ko-KR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918F2CF9-C3D3-4430-A058-507C5A9CE07A}"/>
                </a:ext>
              </a:extLst>
            </p:cNvPr>
            <p:cNvGrpSpPr/>
            <p:nvPr/>
          </p:nvGrpSpPr>
          <p:grpSpPr>
            <a:xfrm>
              <a:off x="2081807" y="4521101"/>
              <a:ext cx="1294994" cy="1296347"/>
              <a:chOff x="2081807" y="4521101"/>
              <a:chExt cx="1294994" cy="1296347"/>
            </a:xfrm>
          </p:grpSpPr>
          <p:grpSp>
            <p:nvGrpSpPr>
              <p:cNvPr id="118" name="Group 16">
                <a:extLst>
                  <a:ext uri="{FF2B5EF4-FFF2-40B4-BE49-F238E27FC236}">
                    <a16:creationId xmlns:a16="http://schemas.microsoft.com/office/drawing/2014/main" id="{F79B4552-250D-4A5A-BD39-817E59C4228F}"/>
                  </a:ext>
                </a:extLst>
              </p:cNvPr>
              <p:cNvGrpSpPr/>
              <p:nvPr/>
            </p:nvGrpSpPr>
            <p:grpSpPr>
              <a:xfrm>
                <a:off x="2081807" y="4521101"/>
                <a:ext cx="1294994" cy="1296347"/>
                <a:chOff x="2711624" y="4864968"/>
                <a:chExt cx="1011248" cy="1012304"/>
              </a:xfrm>
            </p:grpSpPr>
            <p:cxnSp>
              <p:nvCxnSpPr>
                <p:cNvPr id="125" name="Straight Arrow Connector 7">
                  <a:extLst>
                    <a:ext uri="{FF2B5EF4-FFF2-40B4-BE49-F238E27FC236}">
                      <a16:creationId xmlns:a16="http://schemas.microsoft.com/office/drawing/2014/main" id="{2AF04CAA-EC5C-4889-93D4-7FDA2D2BCD57}"/>
                    </a:ext>
                  </a:extLst>
                </p:cNvPr>
                <p:cNvCxnSpPr/>
                <p:nvPr/>
              </p:nvCxnSpPr>
              <p:spPr>
                <a:xfrm>
                  <a:off x="2711624" y="5877272"/>
                  <a:ext cx="1011248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22">
                  <a:extLst>
                    <a:ext uri="{FF2B5EF4-FFF2-40B4-BE49-F238E27FC236}">
                      <a16:creationId xmlns:a16="http://schemas.microsoft.com/office/drawing/2014/main" id="{1E942EA6-21FD-4320-8629-1D0E40D48B2B}"/>
                    </a:ext>
                  </a:extLst>
                </p:cNvPr>
                <p:cNvCxnSpPr/>
                <p:nvPr/>
              </p:nvCxnSpPr>
              <p:spPr>
                <a:xfrm flipH="1" flipV="1">
                  <a:off x="2711624" y="4864968"/>
                  <a:ext cx="0" cy="1012304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9" name="Straight Connector 19">
                <a:extLst>
                  <a:ext uri="{FF2B5EF4-FFF2-40B4-BE49-F238E27FC236}">
                    <a16:creationId xmlns:a16="http://schemas.microsoft.com/office/drawing/2014/main" id="{2E1EA192-5F49-46AE-98A7-4430FADF651E}"/>
                  </a:ext>
                </a:extLst>
              </p:cNvPr>
              <p:cNvCxnSpPr/>
              <p:nvPr/>
            </p:nvCxnSpPr>
            <p:spPr>
              <a:xfrm flipV="1">
                <a:off x="2177410" y="4889567"/>
                <a:ext cx="1131012" cy="828685"/>
              </a:xfrm>
              <a:prstGeom prst="line">
                <a:avLst/>
              </a:prstGeom>
              <a:ln w="19050">
                <a:solidFill>
                  <a:srgbClr val="00B050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Oval 24">
                <a:extLst>
                  <a:ext uri="{FF2B5EF4-FFF2-40B4-BE49-F238E27FC236}">
                    <a16:creationId xmlns:a16="http://schemas.microsoft.com/office/drawing/2014/main" id="{12BFD3B6-4EB1-4C7C-86CB-B890F218FDF9}"/>
                  </a:ext>
                </a:extLst>
              </p:cNvPr>
              <p:cNvSpPr/>
              <p:nvPr/>
            </p:nvSpPr>
            <p:spPr>
              <a:xfrm>
                <a:off x="2338133" y="5376574"/>
                <a:ext cx="108000" cy="1080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1" name="Oval 31">
                <a:extLst>
                  <a:ext uri="{FF2B5EF4-FFF2-40B4-BE49-F238E27FC236}">
                    <a16:creationId xmlns:a16="http://schemas.microsoft.com/office/drawing/2014/main" id="{220C478A-FA9E-46A9-81C3-F6C90D9F36F6}"/>
                  </a:ext>
                </a:extLst>
              </p:cNvPr>
              <p:cNvSpPr/>
              <p:nvPr/>
            </p:nvSpPr>
            <p:spPr>
              <a:xfrm>
                <a:off x="2683250" y="5327533"/>
                <a:ext cx="108000" cy="1080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2" name="Oval 34">
                <a:extLst>
                  <a:ext uri="{FF2B5EF4-FFF2-40B4-BE49-F238E27FC236}">
                    <a16:creationId xmlns:a16="http://schemas.microsoft.com/office/drawing/2014/main" id="{4B2109CB-025C-41EF-A5C7-12AEC532F919}"/>
                  </a:ext>
                </a:extLst>
              </p:cNvPr>
              <p:cNvSpPr/>
              <p:nvPr/>
            </p:nvSpPr>
            <p:spPr>
              <a:xfrm>
                <a:off x="2845461" y="5122781"/>
                <a:ext cx="108000" cy="1080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" name="Oval 35">
                <a:extLst>
                  <a:ext uri="{FF2B5EF4-FFF2-40B4-BE49-F238E27FC236}">
                    <a16:creationId xmlns:a16="http://schemas.microsoft.com/office/drawing/2014/main" id="{AFB9578D-80D4-4894-A3BB-6267EC57DA77}"/>
                  </a:ext>
                </a:extLst>
              </p:cNvPr>
              <p:cNvSpPr/>
              <p:nvPr/>
            </p:nvSpPr>
            <p:spPr>
              <a:xfrm>
                <a:off x="3043430" y="4931295"/>
                <a:ext cx="108000" cy="1080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4" name="Oval 36">
                <a:extLst>
                  <a:ext uri="{FF2B5EF4-FFF2-40B4-BE49-F238E27FC236}">
                    <a16:creationId xmlns:a16="http://schemas.microsoft.com/office/drawing/2014/main" id="{87B86B4E-6317-4442-BC6E-B1E78B40E432}"/>
                  </a:ext>
                </a:extLst>
              </p:cNvPr>
              <p:cNvSpPr/>
              <p:nvPr/>
            </p:nvSpPr>
            <p:spPr>
              <a:xfrm>
                <a:off x="3249505" y="4951356"/>
                <a:ext cx="108000" cy="1080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967E0988-A83D-41A7-BBE4-8D8C48E1191A}"/>
                </a:ext>
              </a:extLst>
            </p:cNvPr>
            <p:cNvGrpSpPr/>
            <p:nvPr/>
          </p:nvGrpSpPr>
          <p:grpSpPr>
            <a:xfrm>
              <a:off x="6475663" y="4521445"/>
              <a:ext cx="1296000" cy="1296000"/>
              <a:chOff x="6475663" y="4521445"/>
              <a:chExt cx="1296000" cy="1296000"/>
            </a:xfrm>
          </p:grpSpPr>
          <p:grpSp>
            <p:nvGrpSpPr>
              <p:cNvPr id="128" name="Group 16">
                <a:extLst>
                  <a:ext uri="{FF2B5EF4-FFF2-40B4-BE49-F238E27FC236}">
                    <a16:creationId xmlns:a16="http://schemas.microsoft.com/office/drawing/2014/main" id="{FF1053D8-85A8-4A8E-818F-93DCCFF9CABC}"/>
                  </a:ext>
                </a:extLst>
              </p:cNvPr>
              <p:cNvGrpSpPr/>
              <p:nvPr/>
            </p:nvGrpSpPr>
            <p:grpSpPr>
              <a:xfrm>
                <a:off x="6475663" y="4521445"/>
                <a:ext cx="1296000" cy="1296000"/>
                <a:chOff x="2711624" y="4907358"/>
                <a:chExt cx="969915" cy="969914"/>
              </a:xfrm>
            </p:grpSpPr>
            <p:cxnSp>
              <p:nvCxnSpPr>
                <p:cNvPr id="143" name="Straight Arrow Connector 7">
                  <a:extLst>
                    <a:ext uri="{FF2B5EF4-FFF2-40B4-BE49-F238E27FC236}">
                      <a16:creationId xmlns:a16="http://schemas.microsoft.com/office/drawing/2014/main" id="{48B10D94-7AD9-4785-9C32-2C53D2F95C75}"/>
                    </a:ext>
                  </a:extLst>
                </p:cNvPr>
                <p:cNvCxnSpPr/>
                <p:nvPr/>
              </p:nvCxnSpPr>
              <p:spPr>
                <a:xfrm>
                  <a:off x="2711624" y="5877272"/>
                  <a:ext cx="969915" cy="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22">
                  <a:extLst>
                    <a:ext uri="{FF2B5EF4-FFF2-40B4-BE49-F238E27FC236}">
                      <a16:creationId xmlns:a16="http://schemas.microsoft.com/office/drawing/2014/main" id="{14B69712-BD18-45F9-8272-83B55018D9AC}"/>
                    </a:ext>
                  </a:extLst>
                </p:cNvPr>
                <p:cNvCxnSpPr/>
                <p:nvPr/>
              </p:nvCxnSpPr>
              <p:spPr>
                <a:xfrm flipH="1" flipV="1">
                  <a:off x="2711624" y="4907358"/>
                  <a:ext cx="0" cy="969914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0C74CA7B-E797-49A9-A10A-850CBD6B49D7}"/>
                  </a:ext>
                </a:extLst>
              </p:cNvPr>
              <p:cNvGrpSpPr/>
              <p:nvPr/>
            </p:nvGrpSpPr>
            <p:grpSpPr>
              <a:xfrm>
                <a:off x="6586631" y="4759011"/>
                <a:ext cx="1129303" cy="974357"/>
                <a:chOff x="17076832" y="4653561"/>
                <a:chExt cx="1060244" cy="914773"/>
              </a:xfrm>
            </p:grpSpPr>
            <p:sp>
              <p:nvSpPr>
                <p:cNvPr id="130" name="Oval 40">
                  <a:extLst>
                    <a:ext uri="{FF2B5EF4-FFF2-40B4-BE49-F238E27FC236}">
                      <a16:creationId xmlns:a16="http://schemas.microsoft.com/office/drawing/2014/main" id="{2C72085E-0D78-4E91-BE10-8C1435145615}"/>
                    </a:ext>
                  </a:extLst>
                </p:cNvPr>
                <p:cNvSpPr/>
                <p:nvPr/>
              </p:nvSpPr>
              <p:spPr>
                <a:xfrm>
                  <a:off x="17076832" y="5264135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41">
                  <a:extLst>
                    <a:ext uri="{FF2B5EF4-FFF2-40B4-BE49-F238E27FC236}">
                      <a16:creationId xmlns:a16="http://schemas.microsoft.com/office/drawing/2014/main" id="{DD5D4718-5065-4334-B77E-EAC06C349530}"/>
                    </a:ext>
                  </a:extLst>
                </p:cNvPr>
                <p:cNvSpPr/>
                <p:nvPr/>
              </p:nvSpPr>
              <p:spPr>
                <a:xfrm>
                  <a:off x="17245180" y="5213525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42">
                  <a:extLst>
                    <a:ext uri="{FF2B5EF4-FFF2-40B4-BE49-F238E27FC236}">
                      <a16:creationId xmlns:a16="http://schemas.microsoft.com/office/drawing/2014/main" id="{6BF6CAF0-E44E-4E34-934B-75512C1115B6}"/>
                    </a:ext>
                  </a:extLst>
                </p:cNvPr>
                <p:cNvSpPr/>
                <p:nvPr/>
              </p:nvSpPr>
              <p:spPr>
                <a:xfrm>
                  <a:off x="17348940" y="5433651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44">
                  <a:extLst>
                    <a:ext uri="{FF2B5EF4-FFF2-40B4-BE49-F238E27FC236}">
                      <a16:creationId xmlns:a16="http://schemas.microsoft.com/office/drawing/2014/main" id="{ED913002-E24F-452A-8400-0A5E6D72D5F3}"/>
                    </a:ext>
                  </a:extLst>
                </p:cNvPr>
                <p:cNvSpPr/>
                <p:nvPr/>
              </p:nvSpPr>
              <p:spPr>
                <a:xfrm>
                  <a:off x="17139952" y="5466938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45">
                  <a:extLst>
                    <a:ext uri="{FF2B5EF4-FFF2-40B4-BE49-F238E27FC236}">
                      <a16:creationId xmlns:a16="http://schemas.microsoft.com/office/drawing/2014/main" id="{E4BBAF87-CB0F-4A72-A92A-330A04CB0682}"/>
                    </a:ext>
                  </a:extLst>
                </p:cNvPr>
                <p:cNvSpPr/>
                <p:nvPr/>
              </p:nvSpPr>
              <p:spPr>
                <a:xfrm>
                  <a:off x="17476076" y="5293295"/>
                  <a:ext cx="101396" cy="101396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127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5" name="Straight Connector 46">
                  <a:extLst>
                    <a:ext uri="{FF2B5EF4-FFF2-40B4-BE49-F238E27FC236}">
                      <a16:creationId xmlns:a16="http://schemas.microsoft.com/office/drawing/2014/main" id="{E58BF825-A0C9-4191-B642-BAD8F41AD394}"/>
                    </a:ext>
                  </a:extLst>
                </p:cNvPr>
                <p:cNvCxnSpPr/>
                <p:nvPr/>
              </p:nvCxnSpPr>
              <p:spPr>
                <a:xfrm>
                  <a:off x="17139952" y="4908983"/>
                  <a:ext cx="838630" cy="614523"/>
                </a:xfrm>
                <a:prstGeom prst="line">
                  <a:avLst/>
                </a:prstGeom>
                <a:ln w="19050">
                  <a:solidFill>
                    <a:schemeClr val="tx1">
                      <a:alpha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Isosceles Triangle 48">
                  <a:extLst>
                    <a:ext uri="{FF2B5EF4-FFF2-40B4-BE49-F238E27FC236}">
                      <a16:creationId xmlns:a16="http://schemas.microsoft.com/office/drawing/2014/main" id="{8134D925-625D-4670-989E-07601D9D64BD}"/>
                    </a:ext>
                  </a:extLst>
                </p:cNvPr>
                <p:cNvSpPr/>
                <p:nvPr/>
              </p:nvSpPr>
              <p:spPr>
                <a:xfrm>
                  <a:off x="17396550" y="4812184"/>
                  <a:ext cx="144016" cy="109996"/>
                </a:xfrm>
                <a:prstGeom prst="triangl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Isosceles Triangle 49">
                  <a:extLst>
                    <a:ext uri="{FF2B5EF4-FFF2-40B4-BE49-F238E27FC236}">
                      <a16:creationId xmlns:a16="http://schemas.microsoft.com/office/drawing/2014/main" id="{ABD9FC8A-16F0-4417-AE00-A7941AB8F6AE}"/>
                    </a:ext>
                  </a:extLst>
                </p:cNvPr>
                <p:cNvSpPr/>
                <p:nvPr/>
              </p:nvSpPr>
              <p:spPr>
                <a:xfrm>
                  <a:off x="17548950" y="4964583"/>
                  <a:ext cx="144016" cy="109996"/>
                </a:xfrm>
                <a:prstGeom prst="triangl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Isosceles Triangle 50">
                  <a:extLst>
                    <a:ext uri="{FF2B5EF4-FFF2-40B4-BE49-F238E27FC236}">
                      <a16:creationId xmlns:a16="http://schemas.microsoft.com/office/drawing/2014/main" id="{BBCB291C-55BD-4F44-BB4F-70AE050E7BBF}"/>
                    </a:ext>
                  </a:extLst>
                </p:cNvPr>
                <p:cNvSpPr/>
                <p:nvPr/>
              </p:nvSpPr>
              <p:spPr>
                <a:xfrm>
                  <a:off x="17781742" y="5041970"/>
                  <a:ext cx="144016" cy="109996"/>
                </a:xfrm>
                <a:prstGeom prst="triangl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Isosceles Triangle 51">
                  <a:extLst>
                    <a:ext uri="{FF2B5EF4-FFF2-40B4-BE49-F238E27FC236}">
                      <a16:creationId xmlns:a16="http://schemas.microsoft.com/office/drawing/2014/main" id="{2EEAB1BC-9933-460F-9E83-56E54318446C}"/>
                    </a:ext>
                  </a:extLst>
                </p:cNvPr>
                <p:cNvSpPr/>
                <p:nvPr/>
              </p:nvSpPr>
              <p:spPr>
                <a:xfrm>
                  <a:off x="17947232" y="5170300"/>
                  <a:ext cx="144016" cy="109996"/>
                </a:xfrm>
                <a:prstGeom prst="triangl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Isosceles Triangle 52">
                  <a:extLst>
                    <a:ext uri="{FF2B5EF4-FFF2-40B4-BE49-F238E27FC236}">
                      <a16:creationId xmlns:a16="http://schemas.microsoft.com/office/drawing/2014/main" id="{3EF3C218-287B-4B43-8BB0-757218AEC025}"/>
                    </a:ext>
                  </a:extLst>
                </p:cNvPr>
                <p:cNvSpPr/>
                <p:nvPr/>
              </p:nvSpPr>
              <p:spPr>
                <a:xfrm>
                  <a:off x="17805548" y="4781748"/>
                  <a:ext cx="144016" cy="109996"/>
                </a:xfrm>
                <a:prstGeom prst="triangl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Isosceles Triangle 53">
                  <a:extLst>
                    <a:ext uri="{FF2B5EF4-FFF2-40B4-BE49-F238E27FC236}">
                      <a16:creationId xmlns:a16="http://schemas.microsoft.com/office/drawing/2014/main" id="{B37B2C8B-E296-4F79-8F97-4000683004FA}"/>
                    </a:ext>
                  </a:extLst>
                </p:cNvPr>
                <p:cNvSpPr/>
                <p:nvPr/>
              </p:nvSpPr>
              <p:spPr>
                <a:xfrm>
                  <a:off x="17548950" y="4653561"/>
                  <a:ext cx="144016" cy="109996"/>
                </a:xfrm>
                <a:prstGeom prst="triangl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Isosceles Triangle 54">
                  <a:extLst>
                    <a:ext uri="{FF2B5EF4-FFF2-40B4-BE49-F238E27FC236}">
                      <a16:creationId xmlns:a16="http://schemas.microsoft.com/office/drawing/2014/main" id="{22E322A4-3081-48A9-A524-13F9315BF1F1}"/>
                    </a:ext>
                  </a:extLst>
                </p:cNvPr>
                <p:cNvSpPr/>
                <p:nvPr/>
              </p:nvSpPr>
              <p:spPr>
                <a:xfrm>
                  <a:off x="17993060" y="4987268"/>
                  <a:ext cx="144016" cy="109996"/>
                </a:xfrm>
                <a:prstGeom prst="triangle">
                  <a:avLst/>
                </a:prstGeom>
                <a:solidFill>
                  <a:srgbClr val="FF0000">
                    <a:alpha val="31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1271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>
            <a:extLst>
              <a:ext uri="{FF2B5EF4-FFF2-40B4-BE49-F238E27FC236}">
                <a16:creationId xmlns:a16="http://schemas.microsoft.com/office/drawing/2014/main" id="{BB3AE585-E8E8-499E-8ADE-9F37EE1020A1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4.5.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SVM Algorithm.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738F31A-E071-4CFE-BEB0-001352C0CECD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SVM Algorithm (9/10)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F7CAC9D-477A-4357-925C-8FD2782EDD93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2424399-A2CF-476B-9BC7-04694463A104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ACA4AE7-F8E5-48F7-BEFA-6C71A079F09B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Kernel:</a:t>
              </a: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F4F9AF1-111E-4887-A0B7-0C0B18ED0DD9}"/>
              </a:ext>
            </a:extLst>
          </p:cNvPr>
          <p:cNvSpPr/>
          <p:nvPr/>
        </p:nvSpPr>
        <p:spPr>
          <a:xfrm>
            <a:off x="711200" y="2557955"/>
            <a:ext cx="8632825" cy="766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Mapping to a higher dimension using the “kernel” functions.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Kernel functions introduce an effective non-linear classification boundary.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F49BFB4-1730-458C-BF36-8422048108AF}"/>
              </a:ext>
            </a:extLst>
          </p:cNvPr>
          <p:cNvSpPr/>
          <p:nvPr/>
        </p:nvSpPr>
        <p:spPr>
          <a:xfrm>
            <a:off x="897890" y="3402360"/>
            <a:ext cx="8632825" cy="41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  <a:cs typeface="Tahoma" panose="020B0604030504040204" pitchFamily="34" charset="0"/>
              </a:rPr>
              <a:t>Ex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) Polynomial kernel. 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A10E06E-AE6A-461E-ACAA-0FA796C9F02E}"/>
              </a:ext>
            </a:extLst>
          </p:cNvPr>
          <p:cNvGrpSpPr/>
          <p:nvPr/>
        </p:nvGrpSpPr>
        <p:grpSpPr>
          <a:xfrm>
            <a:off x="5555132" y="3793039"/>
            <a:ext cx="2097141" cy="1797549"/>
            <a:chOff x="6335485" y="3578949"/>
            <a:chExt cx="2520000" cy="2160000"/>
          </a:xfrm>
        </p:grpSpPr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99EC70F1-44EC-4002-BCE1-CA3A9AFF2E94}"/>
                </a:ext>
              </a:extLst>
            </p:cNvPr>
            <p:cNvCxnSpPr>
              <a:cxnSpLocks/>
            </p:cNvCxnSpPr>
            <p:nvPr/>
          </p:nvCxnSpPr>
          <p:spPr>
            <a:xfrm>
              <a:off x="6335485" y="5738949"/>
              <a:ext cx="252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E94EA237-0EB0-43CD-A01B-64C30210352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35485" y="3578949"/>
              <a:ext cx="0" cy="216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18C9FE9-BE2D-410C-BB2B-E1F86C133D5F}"/>
                  </a:ext>
                </a:extLst>
              </p:cNvPr>
              <p:cNvSpPr txBox="1"/>
              <p:nvPr/>
            </p:nvSpPr>
            <p:spPr>
              <a:xfrm>
                <a:off x="7400114" y="5630356"/>
                <a:ext cx="3505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latin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18C9FE9-BE2D-410C-BB2B-E1F86C133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114" y="5630356"/>
                <a:ext cx="350515" cy="369332"/>
              </a:xfrm>
              <a:prstGeom prst="rect">
                <a:avLst/>
              </a:prstGeom>
              <a:blipFill>
                <a:blip r:embed="rId3"/>
                <a:stretch>
                  <a:fillRect r="-87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5B2AC35D-60C1-4E67-8CBA-84CD917268D2}"/>
              </a:ext>
            </a:extLst>
          </p:cNvPr>
          <p:cNvSpPr txBox="1"/>
          <p:nvPr/>
        </p:nvSpPr>
        <p:spPr>
          <a:xfrm>
            <a:off x="6207167" y="5776955"/>
            <a:ext cx="76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3D</a:t>
            </a:r>
            <a:endParaRPr lang="ko-KR" altLang="en-US" dirty="0">
              <a:solidFill>
                <a:srgbClr val="00B050"/>
              </a:solidFill>
              <a:latin typeface="SamsungOne 400" panose="020B0503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7" name="Right Arrow 63">
            <a:extLst>
              <a:ext uri="{FF2B5EF4-FFF2-40B4-BE49-F238E27FC236}">
                <a16:creationId xmlns:a16="http://schemas.microsoft.com/office/drawing/2014/main" id="{2053DC84-A849-4BF7-A9AF-5154AABBC591}"/>
              </a:ext>
            </a:extLst>
          </p:cNvPr>
          <p:cNvSpPr/>
          <p:nvPr/>
        </p:nvSpPr>
        <p:spPr>
          <a:xfrm>
            <a:off x="4585899" y="4705487"/>
            <a:ext cx="466651" cy="238589"/>
          </a:xfrm>
          <a:prstGeom prst="rightArrow">
            <a:avLst>
              <a:gd name="adj1" fmla="val 73402"/>
              <a:gd name="adj2" fmla="val 56763"/>
            </a:avLst>
          </a:prstGeom>
          <a:gradFill>
            <a:gsLst>
              <a:gs pos="100000">
                <a:schemeClr val="bg1">
                  <a:lumMod val="75000"/>
                </a:schemeClr>
              </a:gs>
              <a:gs pos="12000">
                <a:schemeClr val="bg1">
                  <a:lumMod val="75000"/>
                  <a:alpha val="0"/>
                </a:schemeClr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endParaRPr lang="en-US" sz="140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4A10E06E-AE6A-461E-ACAA-0FA796C9F02E}"/>
              </a:ext>
            </a:extLst>
          </p:cNvPr>
          <p:cNvGrpSpPr/>
          <p:nvPr/>
        </p:nvGrpSpPr>
        <p:grpSpPr>
          <a:xfrm>
            <a:off x="2216846" y="3793039"/>
            <a:ext cx="2097141" cy="1797549"/>
            <a:chOff x="6335485" y="3578949"/>
            <a:chExt cx="2520000" cy="2160000"/>
          </a:xfrm>
        </p:grpSpPr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99EC70F1-44EC-4002-BCE1-CA3A9AFF2E94}"/>
                </a:ext>
              </a:extLst>
            </p:cNvPr>
            <p:cNvCxnSpPr>
              <a:cxnSpLocks/>
            </p:cNvCxnSpPr>
            <p:nvPr/>
          </p:nvCxnSpPr>
          <p:spPr>
            <a:xfrm>
              <a:off x="6335485" y="5738949"/>
              <a:ext cx="2520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E94EA237-0EB0-43CD-A01B-64C30210352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335485" y="3578949"/>
              <a:ext cx="0" cy="2160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18C9FE9-BE2D-410C-BB2B-E1F86C133D5F}"/>
                  </a:ext>
                </a:extLst>
              </p:cNvPr>
              <p:cNvSpPr txBox="1"/>
              <p:nvPr/>
            </p:nvSpPr>
            <p:spPr>
              <a:xfrm>
                <a:off x="4061828" y="5630356"/>
                <a:ext cx="3505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latin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18C9FE9-BE2D-410C-BB2B-E1F86C133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828" y="5630356"/>
                <a:ext cx="350515" cy="369332"/>
              </a:xfrm>
              <a:prstGeom prst="rect">
                <a:avLst/>
              </a:prstGeom>
              <a:blipFill>
                <a:blip r:embed="rId4"/>
                <a:stretch>
                  <a:fillRect r="-86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1C89F31-C4CC-4030-A0C2-8B4795381512}"/>
                  </a:ext>
                </a:extLst>
              </p:cNvPr>
              <p:cNvSpPr txBox="1"/>
              <p:nvPr/>
            </p:nvSpPr>
            <p:spPr>
              <a:xfrm>
                <a:off x="1807455" y="3893885"/>
                <a:ext cx="3505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>
                  <a:latin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1C89F31-C4CC-4030-A0C2-8B4795381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55" y="3893885"/>
                <a:ext cx="350515" cy="369332"/>
              </a:xfrm>
              <a:prstGeom prst="rect">
                <a:avLst/>
              </a:prstGeom>
              <a:blipFill>
                <a:blip r:embed="rId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TextBox 109">
            <a:extLst>
              <a:ext uri="{FF2B5EF4-FFF2-40B4-BE49-F238E27FC236}">
                <a16:creationId xmlns:a16="http://schemas.microsoft.com/office/drawing/2014/main" id="{5B2AC35D-60C1-4E67-8CBA-84CD917268D2}"/>
              </a:ext>
            </a:extLst>
          </p:cNvPr>
          <p:cNvSpPr txBox="1"/>
          <p:nvPr/>
        </p:nvSpPr>
        <p:spPr>
          <a:xfrm>
            <a:off x="2868881" y="5776955"/>
            <a:ext cx="76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B05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2D</a:t>
            </a:r>
            <a:endParaRPr lang="ko-KR" altLang="en-US" dirty="0">
              <a:solidFill>
                <a:srgbClr val="00B050"/>
              </a:solidFill>
              <a:latin typeface="SamsungOne 400" panose="020B05030303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0" name="Oval 17">
            <a:extLst>
              <a:ext uri="{FF2B5EF4-FFF2-40B4-BE49-F238E27FC236}">
                <a16:creationId xmlns:a16="http://schemas.microsoft.com/office/drawing/2014/main" id="{D5D7DCF5-CD50-4032-B6B8-16B18252CB6A}"/>
              </a:ext>
            </a:extLst>
          </p:cNvPr>
          <p:cNvSpPr/>
          <p:nvPr/>
        </p:nvSpPr>
        <p:spPr>
          <a:xfrm>
            <a:off x="2952208" y="4337294"/>
            <a:ext cx="100401" cy="100401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31" name="Isosceles Triangle 23">
            <a:extLst>
              <a:ext uri="{FF2B5EF4-FFF2-40B4-BE49-F238E27FC236}">
                <a16:creationId xmlns:a16="http://schemas.microsoft.com/office/drawing/2014/main" id="{A587B922-AE82-4D66-9539-1799456EB365}"/>
              </a:ext>
            </a:extLst>
          </p:cNvPr>
          <p:cNvSpPr/>
          <p:nvPr/>
        </p:nvSpPr>
        <p:spPr>
          <a:xfrm>
            <a:off x="3078016" y="4555325"/>
            <a:ext cx="100401" cy="100401"/>
          </a:xfrm>
          <a:prstGeom prst="triangle">
            <a:avLst/>
          </a:prstGeom>
          <a:solidFill>
            <a:srgbClr val="FF0000">
              <a:alpha val="3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32" name="Oval 17">
            <a:extLst>
              <a:ext uri="{FF2B5EF4-FFF2-40B4-BE49-F238E27FC236}">
                <a16:creationId xmlns:a16="http://schemas.microsoft.com/office/drawing/2014/main" id="{044B65E4-D52E-4738-9077-7AF31964C1CC}"/>
              </a:ext>
            </a:extLst>
          </p:cNvPr>
          <p:cNvSpPr/>
          <p:nvPr/>
        </p:nvSpPr>
        <p:spPr>
          <a:xfrm>
            <a:off x="2848908" y="4598293"/>
            <a:ext cx="100401" cy="100401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33" name="Oval 17">
            <a:extLst>
              <a:ext uri="{FF2B5EF4-FFF2-40B4-BE49-F238E27FC236}">
                <a16:creationId xmlns:a16="http://schemas.microsoft.com/office/drawing/2014/main" id="{ACC84B89-0897-49B6-B0EA-63E3E6B2F771}"/>
              </a:ext>
            </a:extLst>
          </p:cNvPr>
          <p:cNvSpPr/>
          <p:nvPr/>
        </p:nvSpPr>
        <p:spPr>
          <a:xfrm>
            <a:off x="2943118" y="4887811"/>
            <a:ext cx="100401" cy="100401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34" name="Oval 17">
            <a:extLst>
              <a:ext uri="{FF2B5EF4-FFF2-40B4-BE49-F238E27FC236}">
                <a16:creationId xmlns:a16="http://schemas.microsoft.com/office/drawing/2014/main" id="{B91BFA09-BED2-43AF-99AB-6B7FE4B63543}"/>
              </a:ext>
            </a:extLst>
          </p:cNvPr>
          <p:cNvSpPr/>
          <p:nvPr/>
        </p:nvSpPr>
        <p:spPr>
          <a:xfrm>
            <a:off x="3179760" y="5025631"/>
            <a:ext cx="100401" cy="100401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35" name="Isosceles Triangle 23">
            <a:extLst>
              <a:ext uri="{FF2B5EF4-FFF2-40B4-BE49-F238E27FC236}">
                <a16:creationId xmlns:a16="http://schemas.microsoft.com/office/drawing/2014/main" id="{6570B4E6-65B5-44E1-9F6A-9CC2A1247A9D}"/>
              </a:ext>
            </a:extLst>
          </p:cNvPr>
          <p:cNvSpPr/>
          <p:nvPr/>
        </p:nvSpPr>
        <p:spPr>
          <a:xfrm>
            <a:off x="3219670" y="4396628"/>
            <a:ext cx="100401" cy="100401"/>
          </a:xfrm>
          <a:prstGeom prst="triangle">
            <a:avLst/>
          </a:prstGeom>
          <a:solidFill>
            <a:srgbClr val="FF0000">
              <a:alpha val="3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36" name="Isosceles Triangle 23">
            <a:extLst>
              <a:ext uri="{FF2B5EF4-FFF2-40B4-BE49-F238E27FC236}">
                <a16:creationId xmlns:a16="http://schemas.microsoft.com/office/drawing/2014/main" id="{F8CFA219-E843-451B-99A7-CECC3D4CD056}"/>
              </a:ext>
            </a:extLst>
          </p:cNvPr>
          <p:cNvSpPr/>
          <p:nvPr/>
        </p:nvSpPr>
        <p:spPr>
          <a:xfrm>
            <a:off x="3407525" y="4478771"/>
            <a:ext cx="100401" cy="100401"/>
          </a:xfrm>
          <a:prstGeom prst="triangle">
            <a:avLst/>
          </a:prstGeom>
          <a:solidFill>
            <a:srgbClr val="FF0000">
              <a:alpha val="3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37" name="Oval 17">
            <a:extLst>
              <a:ext uri="{FF2B5EF4-FFF2-40B4-BE49-F238E27FC236}">
                <a16:creationId xmlns:a16="http://schemas.microsoft.com/office/drawing/2014/main" id="{222C8986-265E-4A44-A65F-AA11B9B6A31D}"/>
              </a:ext>
            </a:extLst>
          </p:cNvPr>
          <p:cNvSpPr/>
          <p:nvPr/>
        </p:nvSpPr>
        <p:spPr>
          <a:xfrm>
            <a:off x="3211906" y="4163134"/>
            <a:ext cx="100401" cy="100401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38" name="Oval 17">
            <a:extLst>
              <a:ext uri="{FF2B5EF4-FFF2-40B4-BE49-F238E27FC236}">
                <a16:creationId xmlns:a16="http://schemas.microsoft.com/office/drawing/2014/main" id="{82CE550A-F5BC-4049-BC80-843C3D7BBE62}"/>
              </a:ext>
            </a:extLst>
          </p:cNvPr>
          <p:cNvSpPr/>
          <p:nvPr/>
        </p:nvSpPr>
        <p:spPr>
          <a:xfrm>
            <a:off x="3486962" y="4245278"/>
            <a:ext cx="100401" cy="100401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39" name="Oval 17">
            <a:extLst>
              <a:ext uri="{FF2B5EF4-FFF2-40B4-BE49-F238E27FC236}">
                <a16:creationId xmlns:a16="http://schemas.microsoft.com/office/drawing/2014/main" id="{9C61B28E-A69C-4CA7-A3AB-EF948514D2D0}"/>
              </a:ext>
            </a:extLst>
          </p:cNvPr>
          <p:cNvSpPr/>
          <p:nvPr/>
        </p:nvSpPr>
        <p:spPr>
          <a:xfrm>
            <a:off x="3621711" y="4542412"/>
            <a:ext cx="100401" cy="100401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40" name="Oval 17">
            <a:extLst>
              <a:ext uri="{FF2B5EF4-FFF2-40B4-BE49-F238E27FC236}">
                <a16:creationId xmlns:a16="http://schemas.microsoft.com/office/drawing/2014/main" id="{8552264B-C672-4FA8-8871-140B1B6AA80D}"/>
              </a:ext>
            </a:extLst>
          </p:cNvPr>
          <p:cNvSpPr/>
          <p:nvPr/>
        </p:nvSpPr>
        <p:spPr>
          <a:xfrm>
            <a:off x="3633399" y="4848617"/>
            <a:ext cx="100401" cy="100401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41" name="Isosceles Triangle 23">
            <a:extLst>
              <a:ext uri="{FF2B5EF4-FFF2-40B4-BE49-F238E27FC236}">
                <a16:creationId xmlns:a16="http://schemas.microsoft.com/office/drawing/2014/main" id="{4EDBF8F8-87CD-43D2-9219-8F34226908BD}"/>
              </a:ext>
            </a:extLst>
          </p:cNvPr>
          <p:cNvSpPr/>
          <p:nvPr/>
        </p:nvSpPr>
        <p:spPr>
          <a:xfrm>
            <a:off x="3101972" y="4731894"/>
            <a:ext cx="100401" cy="100401"/>
          </a:xfrm>
          <a:prstGeom prst="triangle">
            <a:avLst/>
          </a:prstGeom>
          <a:solidFill>
            <a:srgbClr val="FF0000">
              <a:alpha val="3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42" name="Isosceles Triangle 23">
            <a:extLst>
              <a:ext uri="{FF2B5EF4-FFF2-40B4-BE49-F238E27FC236}">
                <a16:creationId xmlns:a16="http://schemas.microsoft.com/office/drawing/2014/main" id="{18982949-0472-4D8A-B573-83831DEF7C0F}"/>
              </a:ext>
            </a:extLst>
          </p:cNvPr>
          <p:cNvSpPr/>
          <p:nvPr/>
        </p:nvSpPr>
        <p:spPr>
          <a:xfrm>
            <a:off x="3269870" y="4595318"/>
            <a:ext cx="100401" cy="100401"/>
          </a:xfrm>
          <a:prstGeom prst="triangle">
            <a:avLst/>
          </a:prstGeom>
          <a:solidFill>
            <a:srgbClr val="FF0000">
              <a:alpha val="3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43" name="Isosceles Triangle 23">
            <a:extLst>
              <a:ext uri="{FF2B5EF4-FFF2-40B4-BE49-F238E27FC236}">
                <a16:creationId xmlns:a16="http://schemas.microsoft.com/office/drawing/2014/main" id="{5D68274B-D980-4497-9927-D9748B15E047}"/>
              </a:ext>
            </a:extLst>
          </p:cNvPr>
          <p:cNvSpPr/>
          <p:nvPr/>
        </p:nvSpPr>
        <p:spPr>
          <a:xfrm>
            <a:off x="3349521" y="4747326"/>
            <a:ext cx="100401" cy="100401"/>
          </a:xfrm>
          <a:prstGeom prst="triangle">
            <a:avLst/>
          </a:prstGeom>
          <a:solidFill>
            <a:srgbClr val="FF0000">
              <a:alpha val="31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144" name="Oval 17">
            <a:extLst>
              <a:ext uri="{FF2B5EF4-FFF2-40B4-BE49-F238E27FC236}">
                <a16:creationId xmlns:a16="http://schemas.microsoft.com/office/drawing/2014/main" id="{0125753E-56AB-4C65-AADA-C5E67E43A06C}"/>
              </a:ext>
            </a:extLst>
          </p:cNvPr>
          <p:cNvSpPr/>
          <p:nvPr/>
        </p:nvSpPr>
        <p:spPr>
          <a:xfrm>
            <a:off x="3454584" y="5025631"/>
            <a:ext cx="100401" cy="100401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grpSp>
        <p:nvGrpSpPr>
          <p:cNvPr id="146" name="그룹 145"/>
          <p:cNvGrpSpPr/>
          <p:nvPr/>
        </p:nvGrpSpPr>
        <p:grpSpPr>
          <a:xfrm>
            <a:off x="5549204" y="3914991"/>
            <a:ext cx="3069868" cy="1682242"/>
            <a:chOff x="17043680" y="3831644"/>
            <a:chExt cx="3524603" cy="19314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E3784BC4-B5D2-4E1C-BDCC-055A33997883}"/>
                    </a:ext>
                  </a:extLst>
                </p:cNvPr>
                <p:cNvSpPr txBox="1"/>
                <p:nvPr/>
              </p:nvSpPr>
              <p:spPr>
                <a:xfrm>
                  <a:off x="18280454" y="3831644"/>
                  <a:ext cx="421191" cy="4240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E3784BC4-B5D2-4E1C-BDCC-055A33997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0454" y="3831644"/>
                  <a:ext cx="421191" cy="424040"/>
                </a:xfrm>
                <a:prstGeom prst="rect">
                  <a:avLst/>
                </a:prstGeom>
                <a:blipFill>
                  <a:blip r:embed="rId6"/>
                  <a:stretch>
                    <a:fillRect r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9606F939-01C0-4EA8-8ECD-99D75C867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43680" y="4317894"/>
              <a:ext cx="1522485" cy="1445178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Isosceles Triangle 23">
              <a:extLst>
                <a:ext uri="{FF2B5EF4-FFF2-40B4-BE49-F238E27FC236}">
                  <a16:creationId xmlns:a16="http://schemas.microsoft.com/office/drawing/2014/main" id="{D3F1047B-BA67-430D-8500-31509549098C}"/>
                </a:ext>
              </a:extLst>
            </p:cNvPr>
            <p:cNvSpPr/>
            <p:nvPr/>
          </p:nvSpPr>
          <p:spPr>
            <a:xfrm>
              <a:off x="18172453" y="4960936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50" name="Isosceles Triangle 23">
              <a:extLst>
                <a:ext uri="{FF2B5EF4-FFF2-40B4-BE49-F238E27FC236}">
                  <a16:creationId xmlns:a16="http://schemas.microsoft.com/office/drawing/2014/main" id="{ACA48D8D-2F0F-4FB4-B741-EDFD0057DA7B}"/>
                </a:ext>
              </a:extLst>
            </p:cNvPr>
            <p:cNvSpPr/>
            <p:nvPr/>
          </p:nvSpPr>
          <p:spPr>
            <a:xfrm>
              <a:off x="18252286" y="5263783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51" name="Isosceles Triangle 23">
              <a:extLst>
                <a:ext uri="{FF2B5EF4-FFF2-40B4-BE49-F238E27FC236}">
                  <a16:creationId xmlns:a16="http://schemas.microsoft.com/office/drawing/2014/main" id="{3F4FE6F3-BE5E-458A-8817-22937D8E6AFC}"/>
                </a:ext>
              </a:extLst>
            </p:cNvPr>
            <p:cNvSpPr/>
            <p:nvPr/>
          </p:nvSpPr>
          <p:spPr>
            <a:xfrm>
              <a:off x="18110493" y="5098371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52" name="Isosceles Triangle 23">
              <a:extLst>
                <a:ext uri="{FF2B5EF4-FFF2-40B4-BE49-F238E27FC236}">
                  <a16:creationId xmlns:a16="http://schemas.microsoft.com/office/drawing/2014/main" id="{4300EA77-E03D-467B-8BA4-3D257C461E8C}"/>
                </a:ext>
              </a:extLst>
            </p:cNvPr>
            <p:cNvSpPr/>
            <p:nvPr/>
          </p:nvSpPr>
          <p:spPr>
            <a:xfrm>
              <a:off x="18250874" y="5104647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53" name="Isosceles Triangle 23">
              <a:extLst>
                <a:ext uri="{FF2B5EF4-FFF2-40B4-BE49-F238E27FC236}">
                  <a16:creationId xmlns:a16="http://schemas.microsoft.com/office/drawing/2014/main" id="{FE2E967F-868B-4F84-931B-3C14A0CB942D}"/>
                </a:ext>
              </a:extLst>
            </p:cNvPr>
            <p:cNvSpPr/>
            <p:nvPr/>
          </p:nvSpPr>
          <p:spPr>
            <a:xfrm>
              <a:off x="18417863" y="4972814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54" name="Isosceles Triangle 23">
              <a:extLst>
                <a:ext uri="{FF2B5EF4-FFF2-40B4-BE49-F238E27FC236}">
                  <a16:creationId xmlns:a16="http://schemas.microsoft.com/office/drawing/2014/main" id="{D668BC3C-C33F-4B65-B83A-8034130CA080}"/>
                </a:ext>
              </a:extLst>
            </p:cNvPr>
            <p:cNvSpPr/>
            <p:nvPr/>
          </p:nvSpPr>
          <p:spPr>
            <a:xfrm>
              <a:off x="18440400" y="5152185"/>
              <a:ext cx="108000" cy="108000"/>
            </a:xfrm>
            <a:prstGeom prst="triangle">
              <a:avLst/>
            </a:pr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55" name="Oval 17">
              <a:extLst>
                <a:ext uri="{FF2B5EF4-FFF2-40B4-BE49-F238E27FC236}">
                  <a16:creationId xmlns:a16="http://schemas.microsoft.com/office/drawing/2014/main" id="{E55E781F-07D0-43C0-B561-036395E1E7C3}"/>
                </a:ext>
              </a:extLst>
            </p:cNvPr>
            <p:cNvSpPr/>
            <p:nvPr/>
          </p:nvSpPr>
          <p:spPr>
            <a:xfrm>
              <a:off x="17927140" y="4276082"/>
              <a:ext cx="108000" cy="10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56" name="Oval 17">
              <a:extLst>
                <a:ext uri="{FF2B5EF4-FFF2-40B4-BE49-F238E27FC236}">
                  <a16:creationId xmlns:a16="http://schemas.microsoft.com/office/drawing/2014/main" id="{529696C5-4B41-4839-8B70-E7A45C726483}"/>
                </a:ext>
              </a:extLst>
            </p:cNvPr>
            <p:cNvSpPr/>
            <p:nvPr/>
          </p:nvSpPr>
          <p:spPr>
            <a:xfrm>
              <a:off x="18472720" y="4195407"/>
              <a:ext cx="108000" cy="10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57" name="Oval 17">
              <a:extLst>
                <a:ext uri="{FF2B5EF4-FFF2-40B4-BE49-F238E27FC236}">
                  <a16:creationId xmlns:a16="http://schemas.microsoft.com/office/drawing/2014/main" id="{08BFB91F-3CD5-4B6F-8570-589BBDDE63A1}"/>
                </a:ext>
              </a:extLst>
            </p:cNvPr>
            <p:cNvSpPr/>
            <p:nvPr/>
          </p:nvSpPr>
          <p:spPr>
            <a:xfrm>
              <a:off x="18795680" y="4262445"/>
              <a:ext cx="108000" cy="10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58" name="Oval 17">
              <a:extLst>
                <a:ext uri="{FF2B5EF4-FFF2-40B4-BE49-F238E27FC236}">
                  <a16:creationId xmlns:a16="http://schemas.microsoft.com/office/drawing/2014/main" id="{D6B85563-752F-401F-8B39-7809612B5871}"/>
                </a:ext>
              </a:extLst>
            </p:cNvPr>
            <p:cNvSpPr/>
            <p:nvPr/>
          </p:nvSpPr>
          <p:spPr>
            <a:xfrm>
              <a:off x="18964073" y="4466734"/>
              <a:ext cx="108000" cy="10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59" name="Oval 17">
              <a:extLst>
                <a:ext uri="{FF2B5EF4-FFF2-40B4-BE49-F238E27FC236}">
                  <a16:creationId xmlns:a16="http://schemas.microsoft.com/office/drawing/2014/main" id="{20346AFE-512C-476E-B28B-19F1486C2B95}"/>
                </a:ext>
              </a:extLst>
            </p:cNvPr>
            <p:cNvSpPr/>
            <p:nvPr/>
          </p:nvSpPr>
          <p:spPr>
            <a:xfrm>
              <a:off x="17761893" y="4505919"/>
              <a:ext cx="108000" cy="10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60" name="Oval 17">
              <a:extLst>
                <a:ext uri="{FF2B5EF4-FFF2-40B4-BE49-F238E27FC236}">
                  <a16:creationId xmlns:a16="http://schemas.microsoft.com/office/drawing/2014/main" id="{9A2EA7F1-D987-4023-A153-74CF2A39A00A}"/>
                </a:ext>
              </a:extLst>
            </p:cNvPr>
            <p:cNvSpPr/>
            <p:nvPr/>
          </p:nvSpPr>
          <p:spPr>
            <a:xfrm>
              <a:off x="18726775" y="4644583"/>
              <a:ext cx="108000" cy="10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61" name="Oval 17">
              <a:extLst>
                <a:ext uri="{FF2B5EF4-FFF2-40B4-BE49-F238E27FC236}">
                  <a16:creationId xmlns:a16="http://schemas.microsoft.com/office/drawing/2014/main" id="{5E9C2DFA-A2EF-48C3-BB86-3ABB9462C35A}"/>
                </a:ext>
              </a:extLst>
            </p:cNvPr>
            <p:cNvSpPr/>
            <p:nvPr/>
          </p:nvSpPr>
          <p:spPr>
            <a:xfrm>
              <a:off x="18203760" y="4178570"/>
              <a:ext cx="108000" cy="10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62" name="자유형: 도형 76">
              <a:extLst>
                <a:ext uri="{FF2B5EF4-FFF2-40B4-BE49-F238E27FC236}">
                  <a16:creationId xmlns:a16="http://schemas.microsoft.com/office/drawing/2014/main" id="{14E049C5-05B9-48D7-91B3-48A7F715E93B}"/>
                </a:ext>
              </a:extLst>
            </p:cNvPr>
            <p:cNvSpPr/>
            <p:nvPr/>
          </p:nvSpPr>
          <p:spPr>
            <a:xfrm>
              <a:off x="17487094" y="4788142"/>
              <a:ext cx="1907177" cy="177881"/>
            </a:xfrm>
            <a:custGeom>
              <a:avLst/>
              <a:gdLst>
                <a:gd name="connsiteX0" fmla="*/ 317863 w 1907177"/>
                <a:gd name="connsiteY0" fmla="*/ 0 h 326571"/>
                <a:gd name="connsiteX1" fmla="*/ 0 w 1907177"/>
                <a:gd name="connsiteY1" fmla="*/ 317863 h 326571"/>
                <a:gd name="connsiteX2" fmla="*/ 1576251 w 1907177"/>
                <a:gd name="connsiteY2" fmla="*/ 326571 h 326571"/>
                <a:gd name="connsiteX3" fmla="*/ 1907177 w 1907177"/>
                <a:gd name="connsiteY3" fmla="*/ 4354 h 326571"/>
                <a:gd name="connsiteX4" fmla="*/ 317863 w 1907177"/>
                <a:gd name="connsiteY4" fmla="*/ 0 h 32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7177" h="326571">
                  <a:moveTo>
                    <a:pt x="317863" y="0"/>
                  </a:moveTo>
                  <a:lnTo>
                    <a:pt x="0" y="317863"/>
                  </a:lnTo>
                  <a:lnTo>
                    <a:pt x="1576251" y="326571"/>
                  </a:lnTo>
                  <a:lnTo>
                    <a:pt x="1907177" y="4354"/>
                  </a:lnTo>
                  <a:lnTo>
                    <a:pt x="317863" y="0"/>
                  </a:lnTo>
                  <a:close/>
                </a:path>
              </a:pathLst>
            </a:custGeom>
            <a:solidFill>
              <a:srgbClr val="00B050">
                <a:alpha val="15000"/>
              </a:srgbClr>
            </a:solidFill>
            <a:ln>
              <a:solidFill>
                <a:srgbClr val="00B050">
                  <a:alpha val="7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amsungOne 400" panose="020B0503030303020204" pitchFamily="34" charset="0"/>
              </a:endParaRPr>
            </a:p>
          </p:txBody>
        </p:sp>
        <p:sp>
          <p:nvSpPr>
            <p:cNvPr id="163" name="Oval 17">
              <a:extLst>
                <a:ext uri="{FF2B5EF4-FFF2-40B4-BE49-F238E27FC236}">
                  <a16:creationId xmlns:a16="http://schemas.microsoft.com/office/drawing/2014/main" id="{9090545D-59C5-47E6-A344-71C41F074B87}"/>
                </a:ext>
              </a:extLst>
            </p:cNvPr>
            <p:cNvSpPr/>
            <p:nvPr/>
          </p:nvSpPr>
          <p:spPr>
            <a:xfrm>
              <a:off x="18414362" y="4742241"/>
              <a:ext cx="108000" cy="10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64" name="Oval 17">
              <a:extLst>
                <a:ext uri="{FF2B5EF4-FFF2-40B4-BE49-F238E27FC236}">
                  <a16:creationId xmlns:a16="http://schemas.microsoft.com/office/drawing/2014/main" id="{44C576D9-A0D1-47B8-B7DA-C2E12257577A}"/>
                </a:ext>
              </a:extLst>
            </p:cNvPr>
            <p:cNvSpPr/>
            <p:nvPr/>
          </p:nvSpPr>
          <p:spPr>
            <a:xfrm>
              <a:off x="18024587" y="4687495"/>
              <a:ext cx="108000" cy="10800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4549838B-2937-40A8-B2E3-F33E11952361}"/>
                    </a:ext>
                  </a:extLst>
                </p:cNvPr>
                <p:cNvSpPr txBox="1"/>
                <p:nvPr/>
              </p:nvSpPr>
              <p:spPr>
                <a:xfrm>
                  <a:off x="18978628" y="4213336"/>
                  <a:ext cx="1589655" cy="4283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~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ko-KR" altLang="en-US" dirty="0">
                    <a:latin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4549838B-2937-40A8-B2E3-F33E11952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78628" y="4213336"/>
                  <a:ext cx="1589655" cy="428310"/>
                </a:xfrm>
                <a:prstGeom prst="rect">
                  <a:avLst/>
                </a:prstGeom>
                <a:blipFill>
                  <a:blip r:embed="rId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79788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DC0CB2-6AB3-4C8E-824B-2E01430309CC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4.5.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SVM Algorithm.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F6391B-58C0-47D3-86BB-46E8B9E76D2D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SVM Algorithm (10/10)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CCBB78-BBAE-4E8D-8738-5A9FB2DCCFEC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9C062A-31A8-4D41-B087-422D333BB619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57ABC-69A6-4060-8F21-6CC7E9908DD5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Kernel: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023A567-F7C4-4B21-B1B6-9770017D44A4}"/>
                  </a:ext>
                </a:extLst>
              </p:cNvPr>
              <p:cNvSpPr/>
              <p:nvPr/>
            </p:nvSpPr>
            <p:spPr>
              <a:xfrm>
                <a:off x="711200" y="2557955"/>
                <a:ext cx="8632825" cy="194307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63" indent="-182563" defTabSz="914400">
                  <a:lnSpc>
                    <a:spcPct val="150000"/>
                  </a:lnSpc>
                  <a:spcAft>
                    <a:spcPts val="4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Effective mapping to a higher dimension by giving the inner product of two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3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3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55600" lvl="1" indent="-179388"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Linear:  </a:t>
                </a:r>
                <a14:m>
                  <m:oMath xmlns:m="http://schemas.openxmlformats.org/officeDocument/2006/math"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sSubSupPr>
                      <m:e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𝑡</m:t>
                        </m:r>
                      </m:sup>
                    </m:sSubSup>
                    <m:sSub>
                      <m:sSub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sSubPr>
                      <m:e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355600" lvl="1" indent="-179388"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Polynomial: </a:t>
                </a:r>
                <a14:m>
                  <m:oMath xmlns:m="http://schemas.openxmlformats.org/officeDocument/2006/math"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=</m:t>
                    </m:r>
                    <m:sSup>
                      <m:sSup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sz="12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𝑡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2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+</m:t>
                            </m:r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𝑐</m:t>
                    </m:r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&gt;</m:t>
                    </m:r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0</m:t>
                    </m:r>
                  </m:oMath>
                </a14:m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355600" lvl="1" indent="-179388"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Sigmoid: </a:t>
                </a:r>
                <a14:m>
                  <m:oMath xmlns:m="http://schemas.openxmlformats.org/officeDocument/2006/math"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=</m:t>
                    </m:r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𝑡𝑎𝑛</m:t>
                    </m:r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h</m:t>
                    </m:r>
                    <m:d>
                      <m:d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dPr>
                      <m:e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sz="12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𝑡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ko-KR" sz="12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+</m:t>
                        </m:r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 where </a:t>
                </a:r>
                <a14:m>
                  <m:oMath xmlns:m="http://schemas.openxmlformats.org/officeDocument/2006/math"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𝑎</m:t>
                    </m:r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, </m:t>
                    </m:r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𝑏</m:t>
                    </m:r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 &gt;</m:t>
                    </m:r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0</m:t>
                    </m:r>
                  </m:oMath>
                </a14:m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355600" lvl="1" indent="-179388"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Radial function basis (</a:t>
                </a:r>
                <a:r>
                  <a:rPr lang="en-US" altLang="ko-KR" sz="12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rbf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): </a:t>
                </a:r>
                <a14:m>
                  <m:oMath xmlns:m="http://schemas.openxmlformats.org/officeDocument/2006/math"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=</m:t>
                    </m:r>
                    <m:r>
                      <a:rPr lang="en-US" altLang="ko-KR" sz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𝑒𝑥𝑝</m:t>
                    </m:r>
                    <m:d>
                      <m:d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dPr>
                      <m:e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−</m:t>
                        </m:r>
                        <m:r>
                          <a:rPr lang="ko-KR" altLang="en-US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2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msungOne 400" panose="020B0503030303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msungOne 400" panose="020B0503030303020204" pitchFamily="34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msungOne 400" panose="020B0503030303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ko-KR" sz="12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sz="12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msungOne 400" panose="020B0503030303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msungOne 400" panose="020B0503030303020204" pitchFamily="34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2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msungOne 400" panose="020B0503030303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sym typeface="Symbol" panose="05050102010706020507" pitchFamily="18" charset="2"/>
                  </a:rPr>
                  <a:t>     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l-GR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𝛾</m:t>
                    </m:r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 &gt;</m:t>
                    </m:r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0</m:t>
                    </m:r>
                  </m:oMath>
                </a14:m>
                <a:endPara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023A567-F7C4-4B21-B1B6-9770017D4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2557955"/>
                <a:ext cx="8632825" cy="1943078"/>
              </a:xfrm>
              <a:prstGeom prst="rect">
                <a:avLst/>
              </a:prstGeom>
              <a:blipFill>
                <a:blip r:embed="rId3"/>
                <a:stretch>
                  <a:fillRect l="-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183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131580C-7872-4F51-B464-D55BD9BE31B1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4.5.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SVM Algorithm.</a:t>
            </a:r>
          </a:p>
        </p:txBody>
      </p:sp>
      <p:grpSp>
        <p:nvGrpSpPr>
          <p:cNvPr id="12" name="그룹 12">
            <a:extLst>
              <a:ext uri="{FF2B5EF4-FFF2-40B4-BE49-F238E27FC236}">
                <a16:creationId xmlns:a16="http://schemas.microsoft.com/office/drawing/2014/main" id="{D3555A4F-D242-4FA6-95BB-588DD156B2A9}"/>
              </a:ext>
            </a:extLst>
          </p:cNvPr>
          <p:cNvGrpSpPr/>
          <p:nvPr/>
        </p:nvGrpSpPr>
        <p:grpSpPr>
          <a:xfrm>
            <a:off x="349102" y="1528482"/>
            <a:ext cx="9259718" cy="4680231"/>
            <a:chOff x="349102" y="1523719"/>
            <a:chExt cx="9259718" cy="4680231"/>
          </a:xfrm>
        </p:grpSpPr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02175A7A-FD4E-46BF-98E0-AFA54B10D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t="17743" r="5537" b="41581"/>
            <a:stretch/>
          </p:blipFill>
          <p:spPr>
            <a:xfrm>
              <a:off x="349102" y="1968501"/>
              <a:ext cx="9259718" cy="42354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그룹 16">
              <a:extLst>
                <a:ext uri="{FF2B5EF4-FFF2-40B4-BE49-F238E27FC236}">
                  <a16:creationId xmlns:a16="http://schemas.microsoft.com/office/drawing/2014/main" id="{41C51BAF-02DD-4D09-8C6F-BD3A1D5553BE}"/>
                </a:ext>
              </a:extLst>
            </p:cNvPr>
            <p:cNvGrpSpPr/>
            <p:nvPr/>
          </p:nvGrpSpPr>
          <p:grpSpPr>
            <a:xfrm>
              <a:off x="1749423" y="3934249"/>
              <a:ext cx="6403977" cy="584200"/>
              <a:chOff x="4778069" y="4391025"/>
              <a:chExt cx="2349160" cy="431802"/>
            </a:xfrm>
          </p:grpSpPr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E3ABA194-7CEE-4C83-855A-A662B107E5EE}"/>
                  </a:ext>
                </a:extLst>
              </p:cNvPr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" name="직사각형 133">
                <a:extLst>
                  <a:ext uri="{FF2B5EF4-FFF2-40B4-BE49-F238E27FC236}">
                    <a16:creationId xmlns:a16="http://schemas.microsoft.com/office/drawing/2014/main" id="{09FE0556-235A-474A-ABB8-ACE2FB7ABF2A}"/>
                  </a:ext>
                </a:extLst>
              </p:cNvPr>
              <p:cNvSpPr/>
              <p:nvPr/>
            </p:nvSpPr>
            <p:spPr>
              <a:xfrm>
                <a:off x="4852511" y="4493182"/>
                <a:ext cx="2200275" cy="2274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cs typeface="Samsung Sharp Sans" pitchFamily="2" charset="0"/>
                  </a:rPr>
                  <a:t>Follow practice steps on 'ex_0504.ipynb’ file.</a:t>
                </a:r>
                <a:endParaRPr lang="ko-KR" altLang="en-US" sz="20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 Sharp Sans" pitchFamily="2" charset="0"/>
                  <a:cs typeface="Samsung Sharp Sans" pitchFamily="2" charset="0"/>
                </a:endParaRPr>
              </a:p>
            </p:txBody>
          </p:sp>
        </p:grpSp>
        <p:sp>
          <p:nvSpPr>
            <p:cNvPr id="17" name="직사각형 17">
              <a:extLst>
                <a:ext uri="{FF2B5EF4-FFF2-40B4-BE49-F238E27FC236}">
                  <a16:creationId xmlns:a16="http://schemas.microsoft.com/office/drawing/2014/main" id="{42FA9582-57DA-4FA2-A5EB-5AE8D15F5DFF}"/>
                </a:ext>
              </a:extLst>
            </p:cNvPr>
            <p:cNvSpPr/>
            <p:nvPr/>
          </p:nvSpPr>
          <p:spPr>
            <a:xfrm>
              <a:off x="546895" y="1523719"/>
              <a:ext cx="8797130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Coding Exercise #0504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6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7F68433B-E084-4F66-8087-F1E893045636}"/>
              </a:ext>
            </a:extLst>
          </p:cNvPr>
          <p:cNvGrpSpPr/>
          <p:nvPr/>
        </p:nvGrpSpPr>
        <p:grpSpPr>
          <a:xfrm>
            <a:off x="558799" y="525055"/>
            <a:ext cx="8785226" cy="3931799"/>
            <a:chOff x="558799" y="525055"/>
            <a:chExt cx="8785226" cy="3931799"/>
          </a:xfrm>
        </p:grpSpPr>
        <p:sp>
          <p:nvSpPr>
            <p:cNvPr id="8" name="직사각형 133">
              <a:extLst>
                <a:ext uri="{FF2B5EF4-FFF2-40B4-BE49-F238E27FC236}">
                  <a16:creationId xmlns:a16="http://schemas.microsoft.com/office/drawing/2014/main" id="{F751F92F-6E89-47B8-B65C-D337BB010E0B}"/>
                </a:ext>
              </a:extLst>
            </p:cNvPr>
            <p:cNvSpPr/>
            <p:nvPr/>
          </p:nvSpPr>
          <p:spPr>
            <a:xfrm>
              <a:off x="558800" y="2363973"/>
              <a:ext cx="7558583" cy="20928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UNIT 5.</a:t>
              </a:r>
            </a:p>
            <a:p>
              <a:endParaRPr lang="en-US" altLang="ko-KR" sz="2400" dirty="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endParaRPr>
            </a:p>
            <a:p>
              <a:r>
                <a:rPr lang="en-US" altLang="ko-KR" sz="44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Classification Prediction (Advanced)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2A503AF-7E3E-4729-8CCD-52562D4854D1}"/>
                </a:ext>
              </a:extLst>
            </p:cNvPr>
            <p:cNvCxnSpPr>
              <a:cxnSpLocks/>
            </p:cNvCxnSpPr>
            <p:nvPr/>
          </p:nvCxnSpPr>
          <p:spPr>
            <a:xfrm>
              <a:off x="1573501" y="2540000"/>
              <a:ext cx="7770524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24506FB0-C63F-49C0-ABB4-3584A53C496F}"/>
                </a:ext>
              </a:extLst>
            </p:cNvPr>
            <p:cNvGrpSpPr/>
            <p:nvPr/>
          </p:nvGrpSpPr>
          <p:grpSpPr>
            <a:xfrm>
              <a:off x="558799" y="525055"/>
              <a:ext cx="4666343" cy="834793"/>
              <a:chOff x="558799" y="525055"/>
              <a:chExt cx="4666343" cy="834793"/>
            </a:xfrm>
          </p:grpSpPr>
          <p:sp>
            <p:nvSpPr>
              <p:cNvPr id="12" name="직사각형 133">
                <a:extLst>
                  <a:ext uri="{FF2B5EF4-FFF2-40B4-BE49-F238E27FC236}">
                    <a16:creationId xmlns:a16="http://schemas.microsoft.com/office/drawing/2014/main" id="{95763DB9-EF41-453F-BA41-0A4C743F740A}"/>
                  </a:ext>
                </a:extLst>
              </p:cNvPr>
              <p:cNvSpPr/>
              <p:nvPr/>
            </p:nvSpPr>
            <p:spPr>
              <a:xfrm>
                <a:off x="558799" y="928961"/>
                <a:ext cx="4666343" cy="4308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r>
                  <a:rPr lang="en-US" altLang="ko-KR" sz="2800" dirty="0">
                    <a:solidFill>
                      <a:schemeClr val="bg1"/>
                    </a:solidFill>
                    <a:latin typeface="Samsung Sharp Sans" pitchFamily="2" charset="0"/>
                    <a:ea typeface="Samsung Sharp Sans" pitchFamily="2" charset="0"/>
                    <a:cs typeface="Samsung Sharp Sans" pitchFamily="2" charset="0"/>
                  </a:rPr>
                  <a:t>Machine Learning - Part II</a:t>
                </a:r>
              </a:p>
            </p:txBody>
          </p:sp>
          <p:sp>
            <p:nvSpPr>
              <p:cNvPr id="13" name="Rectangle 4">
                <a:extLst>
                  <a:ext uri="{FF2B5EF4-FFF2-40B4-BE49-F238E27FC236}">
                    <a16:creationId xmlns:a16="http://schemas.microsoft.com/office/drawing/2014/main" id="{2B14B1A0-7BA3-4F6E-8FDA-DDBE1E0E73FF}"/>
                  </a:ext>
                </a:extLst>
              </p:cNvPr>
              <p:cNvSpPr/>
              <p:nvPr/>
            </p:nvSpPr>
            <p:spPr>
              <a:xfrm>
                <a:off x="558800" y="525055"/>
                <a:ext cx="1075615" cy="24622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Samsung Sharp Sans" pitchFamily="2" charset="0"/>
                    <a:ea typeface="Samsung Sharp Sans" pitchFamily="2" charset="0"/>
                    <a:cs typeface="Samsung Sharp Sans" pitchFamily="2" charset="0"/>
                  </a:rPr>
                  <a:t>Chapter 6.</a:t>
                </a:r>
                <a:endParaRPr lang="ko-KR" alt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257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FB62B698-1878-4D72-8C88-4577C7D17277}"/>
              </a:ext>
            </a:extLst>
          </p:cNvPr>
          <p:cNvGrpSpPr/>
          <p:nvPr/>
        </p:nvGrpSpPr>
        <p:grpSpPr>
          <a:xfrm>
            <a:off x="-1" y="1645104"/>
            <a:ext cx="9902825" cy="5212897"/>
            <a:chOff x="-1" y="1209675"/>
            <a:chExt cx="9902825" cy="521289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E2543C5-CF7A-4FA3-B421-895C8F2BC97D}"/>
                </a:ext>
              </a:extLst>
            </p:cNvPr>
            <p:cNvSpPr/>
            <p:nvPr/>
          </p:nvSpPr>
          <p:spPr>
            <a:xfrm>
              <a:off x="-1" y="1209676"/>
              <a:ext cx="9902825" cy="5212896"/>
            </a:xfrm>
            <a:prstGeom prst="rect">
              <a:avLst/>
            </a:prstGeom>
            <a:solidFill>
              <a:srgbClr val="ECE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3C929FD5-807D-4B54-A4DA-208716468D77}"/>
                </a:ext>
              </a:extLst>
            </p:cNvPr>
            <p:cNvCxnSpPr/>
            <p:nvPr/>
          </p:nvCxnSpPr>
          <p:spPr>
            <a:xfrm>
              <a:off x="-1" y="1209675"/>
              <a:ext cx="9902825" cy="0"/>
            </a:xfrm>
            <a:prstGeom prst="line">
              <a:avLst/>
            </a:prstGeom>
            <a:ln>
              <a:solidFill>
                <a:srgbClr val="193E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471A6BB-E680-4C27-96CC-2BF8F390EE82}"/>
              </a:ext>
            </a:extLst>
          </p:cNvPr>
          <p:cNvGrpSpPr/>
          <p:nvPr/>
        </p:nvGrpSpPr>
        <p:grpSpPr>
          <a:xfrm>
            <a:off x="558800" y="1956254"/>
            <a:ext cx="8785225" cy="1169936"/>
            <a:chOff x="558800" y="1842598"/>
            <a:chExt cx="8785225" cy="116993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F8C1C7EE-81F6-4F14-B5E9-9BEDDA11E551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60357E0-278E-495E-AF5F-D2CA8E4D324B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49F2F65-23E3-420F-A2B1-8C7DBFDE5B62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What this unit is about:</a:t>
                </a: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0304E626-2A66-487A-A4C0-22E74D98260E}"/>
                </a:ext>
              </a:extLst>
            </p:cNvPr>
            <p:cNvSpPr/>
            <p:nvPr/>
          </p:nvSpPr>
          <p:spPr>
            <a:xfrm>
              <a:off x="711200" y="2164371"/>
              <a:ext cx="8632825" cy="848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This unit introduces to the regression and classification Tree algorithm.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This unit introduces to the ensemble algorithms that combine weak learners to build more powerful predictive models.</a:t>
              </a:r>
            </a:p>
          </p:txBody>
        </p:sp>
      </p:grpSp>
      <p:sp>
        <p:nvSpPr>
          <p:cNvPr id="43" name="직사각형 133">
            <a:extLst>
              <a:ext uri="{FF2B5EF4-FFF2-40B4-BE49-F238E27FC236}">
                <a16:creationId xmlns:a16="http://schemas.microsoft.com/office/drawing/2014/main" id="{EBD8FEA0-C9AC-43FA-9F4B-AE979454A59B}"/>
              </a:ext>
            </a:extLst>
          </p:cNvPr>
          <p:cNvSpPr/>
          <p:nvPr/>
        </p:nvSpPr>
        <p:spPr>
          <a:xfrm>
            <a:off x="558800" y="512763"/>
            <a:ext cx="8785225" cy="861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800" dirty="0">
                <a:solidFill>
                  <a:srgbClr val="193EB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Unit 5.</a:t>
            </a:r>
          </a:p>
          <a:p>
            <a:r>
              <a:rPr lang="en-US" altLang="ko-KR" sz="2800" dirty="0">
                <a:solidFill>
                  <a:srgbClr val="193EB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Classification Prediction (Advanced)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DA0DAC3-6212-454D-9562-B6287F50FA03}"/>
              </a:ext>
            </a:extLst>
          </p:cNvPr>
          <p:cNvGrpSpPr/>
          <p:nvPr/>
        </p:nvGrpSpPr>
        <p:grpSpPr>
          <a:xfrm>
            <a:off x="558800" y="3400469"/>
            <a:ext cx="8785225" cy="969881"/>
            <a:chOff x="558800" y="1842598"/>
            <a:chExt cx="8785225" cy="96988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8E8483D-4721-4359-97C4-BD6E4140FF17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BF25298-AF09-425E-9071-3D625D67651D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A9F4B68-3326-4261-B8BB-7BFD4B271122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Expected outcome:</a:t>
                </a:r>
              </a:p>
            </p:txBody>
          </p: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B22E702-5250-45A0-A453-0D4F615F6E00}"/>
                </a:ext>
              </a:extLst>
            </p:cNvPr>
            <p:cNvSpPr/>
            <p:nvPr/>
          </p:nvSpPr>
          <p:spPr>
            <a:xfrm>
              <a:off x="711200" y="2164371"/>
              <a:ext cx="8632825" cy="648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Ability to build, optimize and utilize the Tree-like machine learning algorithms.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Ability to build, optimize and utilize the ensemble algorithms.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5DBAB6-B213-4ECD-A87F-549878355D40}"/>
              </a:ext>
            </a:extLst>
          </p:cNvPr>
          <p:cNvGrpSpPr/>
          <p:nvPr/>
        </p:nvGrpSpPr>
        <p:grpSpPr>
          <a:xfrm>
            <a:off x="558800" y="4644629"/>
            <a:ext cx="8785225" cy="969881"/>
            <a:chOff x="558800" y="1842598"/>
            <a:chExt cx="8785225" cy="969881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6A25252-C4D5-4EB8-9E1E-3A56A45EC330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B525646-634D-4FC5-9503-886C9576B955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5AB3DD1-74B0-4C1D-BB7C-3A2D7CE5D052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How to check your progress:</a:t>
                </a: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6E2E329-67CC-4D69-80C5-51B858A4DE6A}"/>
                </a:ext>
              </a:extLst>
            </p:cNvPr>
            <p:cNvSpPr/>
            <p:nvPr/>
          </p:nvSpPr>
          <p:spPr>
            <a:xfrm>
              <a:off x="711200" y="2164371"/>
              <a:ext cx="8632825" cy="648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Coding Exercises.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Quiz.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14221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F51F81C3-6AA2-4251-A374-9C22CD9D2A58}"/>
              </a:ext>
            </a:extLst>
          </p:cNvPr>
          <p:cNvGrpSpPr/>
          <p:nvPr/>
        </p:nvGrpSpPr>
        <p:grpSpPr>
          <a:xfrm>
            <a:off x="558799" y="525055"/>
            <a:ext cx="5519420" cy="834793"/>
            <a:chOff x="558799" y="525055"/>
            <a:chExt cx="5519420" cy="834793"/>
          </a:xfrm>
        </p:grpSpPr>
        <p:sp>
          <p:nvSpPr>
            <p:cNvPr id="7" name="직사각형 133">
              <a:extLst>
                <a:ext uri="{FF2B5EF4-FFF2-40B4-BE49-F238E27FC236}">
                  <a16:creationId xmlns:a16="http://schemas.microsoft.com/office/drawing/2014/main" id="{E5493841-CD92-42D8-9713-BFBD37B5CC4F}"/>
                </a:ext>
              </a:extLst>
            </p:cNvPr>
            <p:cNvSpPr/>
            <p:nvPr/>
          </p:nvSpPr>
          <p:spPr>
            <a:xfrm>
              <a:off x="558799" y="928961"/>
              <a:ext cx="5519420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Machine Learning - Part II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44CE3564-A27B-416D-98A4-1F91989744B0}"/>
                </a:ext>
              </a:extLst>
            </p:cNvPr>
            <p:cNvSpPr/>
            <p:nvPr/>
          </p:nvSpPr>
          <p:spPr>
            <a:xfrm>
              <a:off x="558800" y="525055"/>
              <a:ext cx="1075615" cy="246221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Chapter 6.</a:t>
              </a:r>
              <a:endParaRPr lang="ko-KR" altLang="en-US" sz="1600" dirty="0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58F4F85A-13ED-4964-A954-E88C6D1C1BA6}"/>
              </a:ext>
            </a:extLst>
          </p:cNvPr>
          <p:cNvGrpSpPr/>
          <p:nvPr/>
        </p:nvGrpSpPr>
        <p:grpSpPr>
          <a:xfrm>
            <a:off x="571500" y="2336175"/>
            <a:ext cx="5702300" cy="1750461"/>
            <a:chOff x="4181256" y="3224809"/>
            <a:chExt cx="5702300" cy="175046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164E7B1-4B7A-4501-A6DF-77C751229CBC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UNIT 4. Classification Prediction (Basic)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9487B9-43BD-4F1A-AA3B-34B095582038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ADB55F3-C54A-4C9B-B291-ADAA9FF3501C}"/>
                </a:ext>
              </a:extLst>
            </p:cNvPr>
            <p:cNvSpPr/>
            <p:nvPr/>
          </p:nvSpPr>
          <p:spPr>
            <a:xfrm>
              <a:off x="5160752" y="3641572"/>
              <a:ext cx="4456104" cy="133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4.1. Logistic Regression Basics.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4.2. Logistic Regression Performance Metrics.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4.3. Naïve Bayes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4.4. KNN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4.5. SVM Algorithm.</a:t>
              </a:r>
            </a:p>
          </p:txBody>
        </p:sp>
      </p:grpSp>
      <p:grpSp>
        <p:nvGrpSpPr>
          <p:cNvPr id="14" name="Group 1">
            <a:extLst>
              <a:ext uri="{FF2B5EF4-FFF2-40B4-BE49-F238E27FC236}">
                <a16:creationId xmlns:a16="http://schemas.microsoft.com/office/drawing/2014/main" id="{37820E80-3709-4E92-951A-2F69D1F3BBCA}"/>
              </a:ext>
            </a:extLst>
          </p:cNvPr>
          <p:cNvGrpSpPr/>
          <p:nvPr/>
        </p:nvGrpSpPr>
        <p:grpSpPr>
          <a:xfrm>
            <a:off x="571500" y="4319854"/>
            <a:ext cx="5702300" cy="911770"/>
            <a:chOff x="4181256" y="3224809"/>
            <a:chExt cx="5702300" cy="9117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3EB96E-63FB-426A-AE11-5EEDEF953962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5. Classification Prediction (Advanced)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F26F386-953C-4701-B80A-0AF288FDFD08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6D16EF-5376-4F47-BA69-DD83B84B6639}"/>
                </a:ext>
              </a:extLst>
            </p:cNvPr>
            <p:cNvSpPr/>
            <p:nvPr/>
          </p:nvSpPr>
          <p:spPr>
            <a:xfrm>
              <a:off x="5160752" y="3641572"/>
              <a:ext cx="4456104" cy="4950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5.1. Tree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5.2. Ensemble Algorithms.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800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9FC449-92BD-4B8D-A314-BBA22CD6859E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5.1.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Tree Algorithm.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BFD035-0429-46B0-A632-F0AD7B64F117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Tree Algorithm (1/8)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422388-5BB0-4403-BA43-CDA2830BA361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F293612-046E-4597-8AC3-9E1BFB3346F8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3AE8F5E-4526-4152-B6B6-B029A7AE64AB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Pros: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96C9CE-F68E-41B1-9CD0-F31F586406BD}"/>
              </a:ext>
            </a:extLst>
          </p:cNvPr>
          <p:cNvSpPr/>
          <p:nvPr/>
        </p:nvSpPr>
        <p:spPr>
          <a:xfrm>
            <a:off x="711200" y="2557955"/>
            <a:ext cx="8632825" cy="1469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Intuitive and easy to understand.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No assumptions about the variables.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No need to scale or normalize data.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Not that sensitive to the outliers.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422FE65-CBDA-4809-9E99-7F0620DD8370}"/>
              </a:ext>
            </a:extLst>
          </p:cNvPr>
          <p:cNvGrpSpPr/>
          <p:nvPr/>
        </p:nvGrpSpPr>
        <p:grpSpPr>
          <a:xfrm>
            <a:off x="558800" y="4213886"/>
            <a:ext cx="8333299" cy="215444"/>
            <a:chOff x="1027113" y="2045625"/>
            <a:chExt cx="8333299" cy="21544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91C1255-45CE-411C-BB2D-39BA0837C36D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3EF7882-8F40-4E80-9320-006108C2DAF6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Cons: 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BE24516-6DF5-4863-948C-6CB7AF5A63C2}"/>
              </a:ext>
            </a:extLst>
          </p:cNvPr>
          <p:cNvSpPr/>
          <p:nvPr/>
        </p:nvSpPr>
        <p:spPr>
          <a:xfrm>
            <a:off x="711200" y="4539155"/>
            <a:ext cx="8632825" cy="766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Not that powerful in the most basic form.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Prone to overfitting. Thus, “pruning” is often required.</a:t>
            </a:r>
          </a:p>
        </p:txBody>
      </p:sp>
    </p:spTree>
    <p:extLst>
      <p:ext uri="{BB962C8B-B14F-4D97-AF65-F5344CB8AC3E}">
        <p14:creationId xmlns:p14="http://schemas.microsoft.com/office/powerpoint/2010/main" val="1026261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E42755B4-3356-4399-B9A1-00DDB466B79A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5.1.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Tree Algorithm.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250A63A-6F38-4978-BB3D-EC096746BD96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Tree Algorithm (2/8)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BD2B539-54A2-43EC-82C3-C21FDC57AFFD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FA860C2-7F3E-412F-A8CC-AB23C428FB43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D339978-EB9F-456C-90D4-AC2DB92AF1EB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Classification Tree: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20FABBE-6B16-417E-AA05-1092501E02B0}"/>
              </a:ext>
            </a:extLst>
          </p:cNvPr>
          <p:cNvSpPr/>
          <p:nvPr/>
        </p:nvSpPr>
        <p:spPr>
          <a:xfrm>
            <a:off x="711200" y="5034455"/>
            <a:ext cx="8632825" cy="1139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Training step creates an inverted tree structure as above.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Conditions are evaluated at the nodes and then branch out.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Each leaf node corresponds to a </a:t>
            </a:r>
            <a:r>
              <a:rPr lang="en-US" altLang="ko-KR" sz="13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region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in the configurational space.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EAB2087-69A7-4CE3-911F-D384FD0170B1}"/>
              </a:ext>
            </a:extLst>
          </p:cNvPr>
          <p:cNvSpPr/>
          <p:nvPr/>
        </p:nvSpPr>
        <p:spPr>
          <a:xfrm>
            <a:off x="897890" y="2449180"/>
            <a:ext cx="8632825" cy="41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  <a:cs typeface="Tahoma" panose="020B0604030504040204" pitchFamily="34" charset="0"/>
              </a:rPr>
              <a:t>Ex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)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E440B37-A50A-4023-8100-8C16B6316E97}"/>
              </a:ext>
            </a:extLst>
          </p:cNvPr>
          <p:cNvGrpSpPr/>
          <p:nvPr/>
        </p:nvGrpSpPr>
        <p:grpSpPr>
          <a:xfrm>
            <a:off x="1085849" y="2609850"/>
            <a:ext cx="8373171" cy="2051165"/>
            <a:chOff x="1085849" y="2609850"/>
            <a:chExt cx="8373171" cy="20511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D9E6F3-1DFA-438C-97B2-13C6FFA19138}"/>
                </a:ext>
              </a:extLst>
            </p:cNvPr>
            <p:cNvSpPr txBox="1"/>
            <p:nvPr/>
          </p:nvSpPr>
          <p:spPr>
            <a:xfrm>
              <a:off x="3835462" y="2609850"/>
              <a:ext cx="1549762" cy="2923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300" dirty="0"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 Do you eat meat?</a:t>
              </a:r>
              <a:endParaRPr lang="ko-KR" altLang="en-US" sz="1300" dirty="0"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12">
              <a:extLst>
                <a:ext uri="{FF2B5EF4-FFF2-40B4-BE49-F238E27FC236}">
                  <a16:creationId xmlns:a16="http://schemas.microsoft.com/office/drawing/2014/main" id="{823F6C98-281A-4DFD-B69B-53FFF7913637}"/>
                </a:ext>
              </a:extLst>
            </p:cNvPr>
            <p:cNvCxnSpPr>
              <a:cxnSpLocks/>
              <a:stCxn id="40" idx="2"/>
              <a:endCxn id="44" idx="0"/>
            </p:cNvCxnSpPr>
            <p:nvPr/>
          </p:nvCxnSpPr>
          <p:spPr>
            <a:xfrm rot="16200000" flipH="1">
              <a:off x="5276423" y="2236157"/>
              <a:ext cx="521480" cy="185364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D48D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13">
              <a:extLst>
                <a:ext uri="{FF2B5EF4-FFF2-40B4-BE49-F238E27FC236}">
                  <a16:creationId xmlns:a16="http://schemas.microsoft.com/office/drawing/2014/main" id="{589AC5B8-46AB-4518-A1D1-682F99ED89F4}"/>
                </a:ext>
              </a:extLst>
            </p:cNvPr>
            <p:cNvCxnSpPr>
              <a:stCxn id="40" idx="2"/>
              <a:endCxn id="43" idx="0"/>
            </p:cNvCxnSpPr>
            <p:nvPr/>
          </p:nvCxnSpPr>
          <p:spPr>
            <a:xfrm rot="5400000">
              <a:off x="3454052" y="2265667"/>
              <a:ext cx="519720" cy="1792862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D48D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B6CB4C-5B95-4F6B-B61F-D97AB292F24C}"/>
                </a:ext>
              </a:extLst>
            </p:cNvPr>
            <p:cNvSpPr txBox="1"/>
            <p:nvPr/>
          </p:nvSpPr>
          <p:spPr>
            <a:xfrm>
              <a:off x="2042600" y="3421958"/>
              <a:ext cx="1549762" cy="2923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300" dirty="0"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Do</a:t>
              </a:r>
              <a:r>
                <a:rPr lang="ko-KR" altLang="en-US" sz="1300" dirty="0">
                  <a:latin typeface="SamsungOne 400" panose="020B05030303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300" dirty="0"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you eat dairy?</a:t>
              </a:r>
              <a:endParaRPr lang="ko-KR" altLang="en-US" sz="1300" dirty="0"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2BF23B0-7D7B-4EBC-9315-2DC7AEC08B2B}"/>
                </a:ext>
              </a:extLst>
            </p:cNvPr>
            <p:cNvSpPr txBox="1"/>
            <p:nvPr/>
          </p:nvSpPr>
          <p:spPr>
            <a:xfrm>
              <a:off x="5689103" y="3423718"/>
              <a:ext cx="1549762" cy="2923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300" dirty="0"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Regularly?</a:t>
              </a:r>
              <a:endParaRPr lang="ko-KR" altLang="en-US" sz="1300" dirty="0"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3A18495-3D46-4ED5-B828-B2BCF7101432}"/>
                </a:ext>
              </a:extLst>
            </p:cNvPr>
            <p:cNvSpPr txBox="1"/>
            <p:nvPr/>
          </p:nvSpPr>
          <p:spPr>
            <a:xfrm>
              <a:off x="5977784" y="2855626"/>
              <a:ext cx="486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sz="1300" dirty="0">
                  <a:solidFill>
                    <a:srgbClr val="1D48D1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1CE82F-287C-4759-AC99-144B447969D3}"/>
                </a:ext>
              </a:extLst>
            </p:cNvPr>
            <p:cNvSpPr txBox="1"/>
            <p:nvPr/>
          </p:nvSpPr>
          <p:spPr>
            <a:xfrm>
              <a:off x="2817481" y="2855626"/>
              <a:ext cx="486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sz="1300" dirty="0">
                  <a:solidFill>
                    <a:srgbClr val="FF000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cxnSp>
          <p:nvCxnSpPr>
            <p:cNvPr id="47" name="Straight Arrow Connector 18">
              <a:extLst>
                <a:ext uri="{FF2B5EF4-FFF2-40B4-BE49-F238E27FC236}">
                  <a16:creationId xmlns:a16="http://schemas.microsoft.com/office/drawing/2014/main" id="{23E46AB8-865A-4AB6-BD11-F9B6D42E0F5F}"/>
                </a:ext>
              </a:extLst>
            </p:cNvPr>
            <p:cNvCxnSpPr>
              <a:stCxn id="43" idx="2"/>
              <a:endCxn id="50" idx="0"/>
            </p:cNvCxnSpPr>
            <p:nvPr/>
          </p:nvCxnSpPr>
          <p:spPr>
            <a:xfrm rot="16200000" flipH="1">
              <a:off x="3033728" y="3498098"/>
              <a:ext cx="539903" cy="972397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D48D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9">
              <a:extLst>
                <a:ext uri="{FF2B5EF4-FFF2-40B4-BE49-F238E27FC236}">
                  <a16:creationId xmlns:a16="http://schemas.microsoft.com/office/drawing/2014/main" id="{50CFD055-B70B-46C8-B884-373C54B22DCB}"/>
                </a:ext>
              </a:extLst>
            </p:cNvPr>
            <p:cNvCxnSpPr>
              <a:stCxn id="43" idx="2"/>
              <a:endCxn id="49" idx="0"/>
            </p:cNvCxnSpPr>
            <p:nvPr/>
          </p:nvCxnSpPr>
          <p:spPr>
            <a:xfrm rot="5400000">
              <a:off x="2107789" y="3542798"/>
              <a:ext cx="538145" cy="88124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D48D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EDE83D-C613-46E1-BF42-369BF0FF1BB3}"/>
                </a:ext>
              </a:extLst>
            </p:cNvPr>
            <p:cNvSpPr txBox="1"/>
            <p:nvPr/>
          </p:nvSpPr>
          <p:spPr>
            <a:xfrm>
              <a:off x="1161360" y="4252491"/>
              <a:ext cx="1549762" cy="292388"/>
            </a:xfrm>
            <a:prstGeom prst="rect">
              <a:avLst/>
            </a:prstGeom>
            <a:solidFill>
              <a:srgbClr val="0F39AD"/>
            </a:solidFill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300" b="1" dirty="0">
                  <a:solidFill>
                    <a:schemeClr val="bg1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Vegan</a:t>
              </a:r>
              <a:endParaRPr lang="ko-KR" altLang="en-US" sz="1300" b="1" dirty="0">
                <a:solidFill>
                  <a:schemeClr val="bg1"/>
                </a:solidFill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0F0699-EECD-42FB-9A7D-B0DA9C1D3A76}"/>
                </a:ext>
              </a:extLst>
            </p:cNvPr>
            <p:cNvSpPr txBox="1"/>
            <p:nvPr/>
          </p:nvSpPr>
          <p:spPr>
            <a:xfrm>
              <a:off x="3014997" y="4254249"/>
              <a:ext cx="1549762" cy="292388"/>
            </a:xfrm>
            <a:prstGeom prst="rect">
              <a:avLst/>
            </a:prstGeom>
            <a:solidFill>
              <a:srgbClr val="0F39AD"/>
            </a:solidFill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300" b="1" dirty="0">
                  <a:solidFill>
                    <a:schemeClr val="bg1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Vegetarian</a:t>
              </a:r>
              <a:endParaRPr lang="ko-KR" altLang="en-US" sz="1300" b="1" dirty="0">
                <a:solidFill>
                  <a:schemeClr val="bg1"/>
                </a:solidFill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AD6D288-775F-40A5-907D-843443894DCE}"/>
                </a:ext>
              </a:extLst>
            </p:cNvPr>
            <p:cNvSpPr txBox="1"/>
            <p:nvPr/>
          </p:nvSpPr>
          <p:spPr>
            <a:xfrm>
              <a:off x="3498137" y="3700550"/>
              <a:ext cx="486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sz="1300" dirty="0">
                  <a:solidFill>
                    <a:srgbClr val="1D48D1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E89280-D346-401E-AD2D-12E420BFD1A6}"/>
                </a:ext>
              </a:extLst>
            </p:cNvPr>
            <p:cNvSpPr txBox="1"/>
            <p:nvPr/>
          </p:nvSpPr>
          <p:spPr>
            <a:xfrm>
              <a:off x="1677945" y="3700550"/>
              <a:ext cx="486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sz="1300" dirty="0">
                  <a:solidFill>
                    <a:srgbClr val="FF000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cxnSp>
          <p:nvCxnSpPr>
            <p:cNvPr id="53" name="Straight Arrow Connector 24">
              <a:extLst>
                <a:ext uri="{FF2B5EF4-FFF2-40B4-BE49-F238E27FC236}">
                  <a16:creationId xmlns:a16="http://schemas.microsoft.com/office/drawing/2014/main" id="{06C8F0AA-52D7-455B-BB59-40244E1FE26B}"/>
                </a:ext>
              </a:extLst>
            </p:cNvPr>
            <p:cNvCxnSpPr>
              <a:cxnSpLocks/>
              <a:stCxn id="44" idx="2"/>
              <a:endCxn id="56" idx="0"/>
            </p:cNvCxnSpPr>
            <p:nvPr/>
          </p:nvCxnSpPr>
          <p:spPr>
            <a:xfrm rot="16200000" flipH="1">
              <a:off x="6680231" y="3499859"/>
              <a:ext cx="539904" cy="972398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D48D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25">
              <a:extLst>
                <a:ext uri="{FF2B5EF4-FFF2-40B4-BE49-F238E27FC236}">
                  <a16:creationId xmlns:a16="http://schemas.microsoft.com/office/drawing/2014/main" id="{CD2B29F9-AF44-4B6A-801B-23E040506932}"/>
                </a:ext>
              </a:extLst>
            </p:cNvPr>
            <p:cNvCxnSpPr>
              <a:cxnSpLocks/>
              <a:stCxn id="44" idx="2"/>
              <a:endCxn id="55" idx="0"/>
            </p:cNvCxnSpPr>
            <p:nvPr/>
          </p:nvCxnSpPr>
          <p:spPr>
            <a:xfrm rot="5400000">
              <a:off x="5754292" y="3544558"/>
              <a:ext cx="538144" cy="88124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1D48D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CCE8F6-09AD-4430-B144-4E212117F84F}"/>
                </a:ext>
              </a:extLst>
            </p:cNvPr>
            <p:cNvSpPr txBox="1"/>
            <p:nvPr/>
          </p:nvSpPr>
          <p:spPr>
            <a:xfrm>
              <a:off x="4807863" y="4254250"/>
              <a:ext cx="1549762" cy="292388"/>
            </a:xfrm>
            <a:prstGeom prst="rect">
              <a:avLst/>
            </a:prstGeom>
            <a:solidFill>
              <a:srgbClr val="0F39AD"/>
            </a:solidFill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300" b="1" dirty="0">
                  <a:solidFill>
                    <a:schemeClr val="bg1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Flexitarian</a:t>
              </a:r>
              <a:endParaRPr lang="ko-KR" altLang="en-US" sz="1300" b="1" dirty="0">
                <a:solidFill>
                  <a:schemeClr val="bg1"/>
                </a:solidFill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024694-9794-4728-8265-5542438B23BD}"/>
                </a:ext>
              </a:extLst>
            </p:cNvPr>
            <p:cNvSpPr txBox="1"/>
            <p:nvPr/>
          </p:nvSpPr>
          <p:spPr>
            <a:xfrm>
              <a:off x="6661501" y="4256010"/>
              <a:ext cx="1549762" cy="292388"/>
            </a:xfrm>
            <a:prstGeom prst="rect">
              <a:avLst/>
            </a:prstGeom>
            <a:solidFill>
              <a:srgbClr val="0F39AD"/>
            </a:solidFill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300" b="1" dirty="0">
                  <a:solidFill>
                    <a:schemeClr val="bg1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Meat</a:t>
              </a:r>
              <a:r>
                <a:rPr lang="ko-KR" altLang="en-US" sz="1300" b="1" dirty="0">
                  <a:solidFill>
                    <a:schemeClr val="bg1"/>
                  </a:solidFill>
                  <a:latin typeface="SamsungOne 400" panose="020B05030303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300" b="1" dirty="0">
                  <a:solidFill>
                    <a:schemeClr val="bg1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lover</a:t>
              </a:r>
              <a:endParaRPr lang="ko-KR" altLang="en-US" sz="1300" b="1" dirty="0">
                <a:solidFill>
                  <a:schemeClr val="bg1"/>
                </a:solidFill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26023EB-3A28-4FCA-A49B-F8CA5DB2E98F}"/>
                </a:ext>
              </a:extLst>
            </p:cNvPr>
            <p:cNvSpPr txBox="1"/>
            <p:nvPr/>
          </p:nvSpPr>
          <p:spPr>
            <a:xfrm>
              <a:off x="7144639" y="3700550"/>
              <a:ext cx="486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sz="1300" dirty="0">
                  <a:solidFill>
                    <a:srgbClr val="1D48D1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FCCD1B-A328-49BA-A895-D5E89117BE0C}"/>
                </a:ext>
              </a:extLst>
            </p:cNvPr>
            <p:cNvSpPr txBox="1"/>
            <p:nvPr/>
          </p:nvSpPr>
          <p:spPr>
            <a:xfrm>
              <a:off x="5324448" y="3700550"/>
              <a:ext cx="486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sz="1300" dirty="0">
                  <a:solidFill>
                    <a:srgbClr val="FF000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no</a:t>
              </a:r>
            </a:p>
          </p:txBody>
        </p:sp>
        <p:sp>
          <p:nvSpPr>
            <p:cNvPr id="59" name="사각형: 둥근 모서리 2">
              <a:extLst>
                <a:ext uri="{FF2B5EF4-FFF2-40B4-BE49-F238E27FC236}">
                  <a16:creationId xmlns:a16="http://schemas.microsoft.com/office/drawing/2014/main" id="{7534900F-179E-4006-92CC-856EC59311B2}"/>
                </a:ext>
              </a:extLst>
            </p:cNvPr>
            <p:cNvSpPr/>
            <p:nvPr/>
          </p:nvSpPr>
          <p:spPr>
            <a:xfrm>
              <a:off x="1085849" y="4177012"/>
              <a:ext cx="7191375" cy="453569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1300">
                <a:latin typeface="SamsungOne 400" panose="020B0503030303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75C0D7-0809-4ECE-BCFE-E43CCCC4F425}"/>
                </a:ext>
              </a:extLst>
            </p:cNvPr>
            <p:cNvSpPr txBox="1"/>
            <p:nvPr/>
          </p:nvSpPr>
          <p:spPr>
            <a:xfrm>
              <a:off x="8327120" y="4168572"/>
              <a:ext cx="11319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1300" dirty="0">
                  <a:solidFill>
                    <a:srgbClr val="FF0000"/>
                  </a:solidFill>
                  <a:latin typeface="SamsungOne 700" panose="020B0803030303020204" pitchFamily="34" charset="0"/>
                  <a:ea typeface="SamsungOne 700" panose="020B0803030303020204" pitchFamily="34" charset="0"/>
                  <a:cs typeface="Times New Roman" panose="02020603050405020304" pitchFamily="18" charset="0"/>
                </a:rPr>
                <a:t>Predicted response</a:t>
              </a:r>
              <a:endParaRPr lang="ko-KR" altLang="en-US" sz="1300" dirty="0">
                <a:solidFill>
                  <a:srgbClr val="FF0000"/>
                </a:solidFill>
                <a:latin typeface="SamsungOne 700" panose="020B0803030303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861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E5633D-D940-450C-B744-DCDFB001B556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5.1.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Tree Algorithm.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B18B9A3-F120-4858-A074-BE2F3A976001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Tree Algorithm (3/8)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F9AE02-B460-485F-A8EB-B9A421C538F5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6521F54-0483-416B-B903-1DF18B99ED07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B46A972-54F1-4885-97D9-062D841B05C8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Classification Tree:</a:t>
              </a:r>
            </a:p>
          </p:txBody>
        </p:sp>
      </p:grpSp>
      <p:sp>
        <p:nvSpPr>
          <p:cNvPr id="22" name="Rectangle 12">
            <a:extLst>
              <a:ext uri="{FF2B5EF4-FFF2-40B4-BE49-F238E27FC236}">
                <a16:creationId xmlns:a16="http://schemas.microsoft.com/office/drawing/2014/main" id="{DD46C3DF-3E70-4A33-A4E3-8FCB959F3386}"/>
              </a:ext>
            </a:extLst>
          </p:cNvPr>
          <p:cNvSpPr/>
          <p:nvPr/>
        </p:nvSpPr>
        <p:spPr>
          <a:xfrm>
            <a:off x="711201" y="2563519"/>
            <a:ext cx="8632824" cy="34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The tree structure is trained by minimizing the Gini impurity (or entropy):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916DACD-3CA5-4C46-8B59-C2F64F2A2F10}"/>
                  </a:ext>
                </a:extLst>
              </p:cNvPr>
              <p:cNvSpPr/>
              <p:nvPr/>
            </p:nvSpPr>
            <p:spPr>
              <a:xfrm>
                <a:off x="711200" y="4685589"/>
                <a:ext cx="8632825" cy="14791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355600" lvl="1" indent="-179388" defTabSz="914400" latinLnBrk="1"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  <a:sym typeface="Symbol" panose="05050102010706020507" pitchFamily="18" charset="2"/>
                          </a:rPr>
                          <m:t>𝐺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  <a:sym typeface="Symbol" panose="05050102010706020507" pitchFamily="18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is the Gini impurity in the leaf node </a:t>
                </a:r>
                <a14:m>
                  <m:oMath xmlns:m="http://schemas.openxmlformats.org/officeDocument/2006/math"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𝑚</m:t>
                    </m:r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 </a:t>
                </a:r>
              </a:p>
              <a:p>
                <a:pPr marL="355600" lvl="1" indent="-179388" defTabSz="914400" latinLnBrk="1"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  <a:sym typeface="Symbol" panose="05050102010706020507" pitchFamily="18" charset="2"/>
                          </a:rPr>
                          <m:t>𝐸𝑛𝑡𝑟𝑜𝑝𝑦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  <a:sym typeface="Symbol" panose="05050102010706020507" pitchFamily="18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is the entropy in the leaf node </a:t>
                </a:r>
                <a14:m>
                  <m:oMath xmlns:m="http://schemas.openxmlformats.org/officeDocument/2006/math"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𝑚</m:t>
                    </m:r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  <a:p>
                <a:pPr marL="355600" lvl="1" indent="-179388" defTabSz="914400" latinLnBrk="1"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sym typeface="Symbol" panose="05050102010706020507" pitchFamily="18" charset="2"/>
                  </a:rPr>
                  <a:t>Here,</a:t>
                </a: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2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  <a:sym typeface="Symbol" panose="05050102010706020507" pitchFamily="18" charset="2"/>
                              </a:rPr>
                            </m:ctrlPr>
                          </m:accPr>
                          <m:e>
                            <m:r>
                              <a:rPr lang="en-US" altLang="ko-KR" sz="12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  <a:sym typeface="Symbol" panose="05050102010706020507" pitchFamily="18" charset="2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altLang="ko-KR" sz="12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  <a:sym typeface="Symbol" panose="05050102010706020507" pitchFamily="18" charset="2"/>
                          </a:rPr>
                          <m:t>𝑚𝑘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is the proportion of the class </a:t>
                </a:r>
                <a14:m>
                  <m:oMath xmlns:m="http://schemas.openxmlformats.org/officeDocument/2006/math"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𝑘</m:t>
                    </m:r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in the leaf node </a:t>
                </a:r>
                <a14:m>
                  <m:oMath xmlns:m="http://schemas.openxmlformats.org/officeDocument/2006/math"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𝑚</m:t>
                    </m:r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  <a:p>
                <a:pPr marL="355600" lvl="1" indent="-179388" defTabSz="914400" latinLnBrk="1"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  <a:sym typeface="Symbol" panose="05050102010706020507" pitchFamily="18" charset="2"/>
                      </a:rPr>
                      <m:t>𝐾</m:t>
                    </m:r>
                  </m:oMath>
                </a14:m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sym typeface="Symbol" panose="05050102010706020507" pitchFamily="18" charset="2"/>
                  </a:rPr>
                  <a:t> is the total number of possible classes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 </a:t>
                </a:r>
              </a:p>
              <a:p>
                <a:pPr marL="355600" lvl="1" indent="-179388" defTabSz="914400" latinLnBrk="1">
                  <a:spcAft>
                    <a:spcPts val="800"/>
                  </a:spcAft>
                  <a:buClr>
                    <a:srgbClr val="193EB0"/>
                  </a:buClr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class with the largest proportion is the prediction at that leaf node.</a:t>
                </a: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916DACD-3CA5-4C46-8B59-C2F64F2A2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4685589"/>
                <a:ext cx="8632825" cy="14791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3F1BE8-9133-4DCE-881F-C065CBD69EB7}"/>
              </a:ext>
            </a:extLst>
          </p:cNvPr>
          <p:cNvGrpSpPr/>
          <p:nvPr/>
        </p:nvGrpSpPr>
        <p:grpSpPr>
          <a:xfrm>
            <a:off x="4121830" y="4787900"/>
            <a:ext cx="2737579" cy="471758"/>
            <a:chOff x="4121830" y="4787900"/>
            <a:chExt cx="2737579" cy="471758"/>
          </a:xfrm>
        </p:grpSpPr>
        <p:sp>
          <p:nvSpPr>
            <p:cNvPr id="25" name="오른쪽 중괄호 24">
              <a:extLst>
                <a:ext uri="{FF2B5EF4-FFF2-40B4-BE49-F238E27FC236}">
                  <a16:creationId xmlns:a16="http://schemas.microsoft.com/office/drawing/2014/main" id="{933002F1-5274-43C0-9A79-424486FB718D}"/>
                </a:ext>
              </a:extLst>
            </p:cNvPr>
            <p:cNvSpPr/>
            <p:nvPr/>
          </p:nvSpPr>
          <p:spPr>
            <a:xfrm>
              <a:off x="4121830" y="4787900"/>
              <a:ext cx="65314" cy="471758"/>
            </a:xfrm>
            <a:prstGeom prst="rightBrac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DAE1232-C13D-49FD-ABF7-9CB888557A28}"/>
                </a:ext>
              </a:extLst>
            </p:cNvPr>
            <p:cNvSpPr txBox="1"/>
            <p:nvPr/>
          </p:nvSpPr>
          <p:spPr>
            <a:xfrm>
              <a:off x="4416923" y="4931152"/>
              <a:ext cx="2442486" cy="1852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ko-KR"/>
              </a:defPPr>
              <a:lvl1pPr defTabSz="914400" latinLnBrk="1">
                <a:spcAft>
                  <a:spcPts val="600"/>
                </a:spcAft>
                <a:defRPr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  <a:lvl2pPr defTabSz="914400" latinLnBrk="1">
                <a:defRPr>
                  <a:solidFill>
                    <a:schemeClr val="lt1"/>
                  </a:solidFill>
                </a:defRPr>
              </a:lvl2pPr>
              <a:lvl3pPr defTabSz="914400" latinLnBrk="1">
                <a:defRPr>
                  <a:solidFill>
                    <a:schemeClr val="lt1"/>
                  </a:solidFill>
                </a:defRPr>
              </a:lvl3pPr>
              <a:lvl4pPr defTabSz="914400" latinLnBrk="1">
                <a:defRPr>
                  <a:solidFill>
                    <a:schemeClr val="lt1"/>
                  </a:solidFill>
                </a:defRPr>
              </a:lvl4pPr>
              <a:lvl5pPr defTabSz="914400" latinLnBrk="1">
                <a:defRPr>
                  <a:solidFill>
                    <a:schemeClr val="lt1"/>
                  </a:solidFill>
                </a:defRPr>
              </a:lvl5pPr>
              <a:lvl6pPr defTabSz="914400" latinLnBrk="1">
                <a:defRPr>
                  <a:solidFill>
                    <a:schemeClr val="lt1"/>
                  </a:solidFill>
                </a:defRPr>
              </a:lvl6pPr>
              <a:lvl7pPr defTabSz="914400" latinLnBrk="1">
                <a:defRPr>
                  <a:solidFill>
                    <a:schemeClr val="lt1"/>
                  </a:solidFill>
                </a:defRPr>
              </a:lvl7pPr>
              <a:lvl8pPr defTabSz="914400" latinLnBrk="1">
                <a:defRPr>
                  <a:solidFill>
                    <a:schemeClr val="lt1"/>
                  </a:solidFill>
                </a:defRPr>
              </a:lvl8pPr>
              <a:lvl9pPr defTabSz="914400" latinLnBrk="1"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The smaller, the better.</a:t>
              </a:r>
              <a:endParaRPr lang="ko-KR" altLang="en-US" dirty="0">
                <a:solidFill>
                  <a:srgbClr val="193EB0"/>
                </a:solidFill>
                <a:latin typeface="SamsungOne 700" panose="020B0803030303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12">
                <a:extLst>
                  <a:ext uri="{FF2B5EF4-FFF2-40B4-BE49-F238E27FC236}">
                    <a16:creationId xmlns:a16="http://schemas.microsoft.com/office/drawing/2014/main" id="{DD46C3DF-3E70-4A33-A4E3-8FCB959F3386}"/>
                  </a:ext>
                </a:extLst>
              </p:cNvPr>
              <p:cNvSpPr/>
              <p:nvPr/>
            </p:nvSpPr>
            <p:spPr>
              <a:xfrm>
                <a:off x="1475420" y="2921230"/>
                <a:ext cx="3704318" cy="8538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800"/>
                  </a:spcAft>
                  <a:buClr>
                    <a:srgbClr val="193EB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𝑘</m:t>
                          </m:r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𝑚𝑘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Symbol" panose="05050102010706020507" pitchFamily="18" charset="2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𝑘</m:t>
                          </m:r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Symbol" panose="05050102010706020507" pitchFamily="18" charset="2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27" name="Rectangle 12">
                <a:extLst>
                  <a:ext uri="{FF2B5EF4-FFF2-40B4-BE49-F238E27FC236}">
                    <a16:creationId xmlns:a16="http://schemas.microsoft.com/office/drawing/2014/main" id="{DD46C3DF-3E70-4A33-A4E3-8FCB959F3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420" y="2921230"/>
                <a:ext cx="3704318" cy="853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DD46C3DF-3E70-4A33-A4E3-8FCB959F3386}"/>
                  </a:ext>
                </a:extLst>
              </p:cNvPr>
              <p:cNvSpPr/>
              <p:nvPr/>
            </p:nvSpPr>
            <p:spPr>
              <a:xfrm>
                <a:off x="1475420" y="3764928"/>
                <a:ext cx="3704318" cy="8538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800"/>
                  </a:spcAft>
                  <a:buClr>
                    <a:srgbClr val="193EB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𝐸𝑛𝑡𝑟𝑜𝑝𝑦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𝑚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𝑘</m:t>
                          </m:r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𝑚𝑘</m:t>
                              </m:r>
                            </m:sub>
                          </m:sSub>
                          <m:r>
                            <a:rPr lang="en-US" altLang="ko-KR" sz="1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𝐿𝑜𝑔</m:t>
                          </m:r>
                          <m:d>
                            <m:dPr>
                              <m:ctrlPr>
                                <a:rPr lang="en-US" altLang="ko-KR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Symbol" panose="05050102010706020507" pitchFamily="18" charset="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Symbol" panose="05050102010706020507" pitchFamily="18" charset="2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𝑚𝑘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400" i="1" dirty="0">
                  <a:solidFill>
                    <a:prstClr val="black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DD46C3DF-3E70-4A33-A4E3-8FCB959F3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420" y="3764928"/>
                <a:ext cx="3704318" cy="8538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DAE1232-C13D-49FD-ABF7-9CB888557A28}"/>
              </a:ext>
            </a:extLst>
          </p:cNvPr>
          <p:cNvSpPr txBox="1"/>
          <p:nvPr/>
        </p:nvSpPr>
        <p:spPr>
          <a:xfrm>
            <a:off x="921310" y="3667549"/>
            <a:ext cx="191363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defTabSz="914400" latinLnBrk="1">
              <a:spcAft>
                <a:spcPts val="600"/>
              </a:spcAft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  <a:lvl2pPr defTabSz="914400" latinLnBrk="1">
              <a:defRPr>
                <a:solidFill>
                  <a:schemeClr val="lt1"/>
                </a:solidFill>
              </a:defRPr>
            </a:lvl2pPr>
            <a:lvl3pPr defTabSz="914400" latinLnBrk="1">
              <a:defRPr>
                <a:solidFill>
                  <a:schemeClr val="lt1"/>
                </a:solidFill>
              </a:defRPr>
            </a:lvl3pPr>
            <a:lvl4pPr defTabSz="914400" latinLnBrk="1">
              <a:defRPr>
                <a:solidFill>
                  <a:schemeClr val="lt1"/>
                </a:solidFill>
              </a:defRPr>
            </a:lvl4pPr>
            <a:lvl5pPr defTabSz="914400" latinLnBrk="1">
              <a:defRPr>
                <a:solidFill>
                  <a:schemeClr val="lt1"/>
                </a:solidFill>
              </a:defRPr>
            </a:lvl5pPr>
            <a:lvl6pPr defTabSz="914400" latinLnBrk="1">
              <a:defRPr>
                <a:solidFill>
                  <a:schemeClr val="lt1"/>
                </a:solidFill>
              </a:defRPr>
            </a:lvl6pPr>
            <a:lvl7pPr defTabSz="914400" latinLnBrk="1">
              <a:defRPr>
                <a:solidFill>
                  <a:schemeClr val="lt1"/>
                </a:solidFill>
              </a:defRPr>
            </a:lvl7pPr>
            <a:lvl8pPr defTabSz="914400" latinLnBrk="1">
              <a:defRPr>
                <a:solidFill>
                  <a:schemeClr val="lt1"/>
                </a:solidFill>
              </a:defRPr>
            </a:lvl8pPr>
            <a:lvl9pPr defTabSz="914400" latinLnBrk="1"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</a:rPr>
              <a:t>or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47D313-B1D3-4556-9B2A-89D9B87E9168}"/>
              </a:ext>
            </a:extLst>
          </p:cNvPr>
          <p:cNvGrpSpPr/>
          <p:nvPr/>
        </p:nvGrpSpPr>
        <p:grpSpPr>
          <a:xfrm>
            <a:off x="5638166" y="3109475"/>
            <a:ext cx="2591403" cy="1403785"/>
            <a:chOff x="9380558" y="2128282"/>
            <a:chExt cx="2381457" cy="140378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1352C51-0B27-4775-BCBB-85406C4FC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696" y="2349000"/>
              <a:ext cx="1890000" cy="108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630F6CE-52C4-4F79-B321-5CD1FB94CDC1}"/>
                    </a:ext>
                  </a:extLst>
                </p:cNvPr>
                <p:cNvSpPr txBox="1"/>
                <p:nvPr/>
              </p:nvSpPr>
              <p:spPr>
                <a:xfrm>
                  <a:off x="11326587" y="3255068"/>
                  <a:ext cx="4354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𝑚𝑘</m:t>
                            </m:r>
                          </m:sub>
                        </m:sSub>
                      </m:oMath>
                    </m:oMathPara>
                  </a14:m>
                  <a:endParaRPr lang="ko-KR" altLang="en-US" sz="1200" i="1" dirty="0">
                    <a:solidFill>
                      <a:srgbClr val="FF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630F6CE-52C4-4F79-B321-5CD1FB94C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6587" y="3255068"/>
                  <a:ext cx="435428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F7314F0-CCD5-44CB-B72E-CABF6E9FF95B}"/>
                    </a:ext>
                  </a:extLst>
                </p:cNvPr>
                <p:cNvSpPr txBox="1"/>
                <p:nvPr/>
              </p:nvSpPr>
              <p:spPr>
                <a:xfrm>
                  <a:off x="9380558" y="2128282"/>
                  <a:ext cx="12891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𝑚𝑘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r>
                              <a:rPr lang="en-US" altLang="ko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2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𝑚𝑘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F7314F0-CCD5-44CB-B72E-CABF6E9FF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0558" y="2128282"/>
                  <a:ext cx="1289138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77103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4A8ADE-C683-409F-A414-4A840572679F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5.1.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Tree Algorithm.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9536AD-036A-48C2-84B1-992CF2E5A682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Tree Algorithm (4/8)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E402AD-1E52-4295-8160-7DFAA09DF03D}"/>
              </a:ext>
            </a:extLst>
          </p:cNvPr>
          <p:cNvGrpSpPr/>
          <p:nvPr/>
        </p:nvGrpSpPr>
        <p:grpSpPr>
          <a:xfrm>
            <a:off x="558800" y="2232686"/>
            <a:ext cx="8785225" cy="1476079"/>
            <a:chOff x="558800" y="1842598"/>
            <a:chExt cx="8785225" cy="147607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DD6B51B-B4B9-4175-9777-C6032649FDA0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13FB0C7-8C47-459B-9345-85AB6009401F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F0D3F10-8ED2-4A47-8899-9633DDB86E37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Classification Tree: procedure.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4288D86-BF95-4626-88FC-4A3C693EBAF7}"/>
                </a:ext>
              </a:extLst>
            </p:cNvPr>
            <p:cNvSpPr/>
            <p:nvPr/>
          </p:nvSpPr>
          <p:spPr>
            <a:xfrm>
              <a:off x="711200" y="2167867"/>
              <a:ext cx="8632825" cy="11508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800"/>
                </a:spcAft>
                <a:buClr>
                  <a:srgbClr val="193EB0"/>
                </a:buClr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a) Make a basic tree.</a:t>
              </a:r>
            </a:p>
            <a:p>
              <a:pPr>
                <a:spcAft>
                  <a:spcPts val="800"/>
                </a:spcAft>
                <a:buClr>
                  <a:srgbClr val="193EB0"/>
                </a:buClr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b) Prune branches that do dot provide better performance.</a:t>
              </a:r>
              <a:b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</a:b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      Pruning can be done during the cross-validation step.</a:t>
              </a:r>
            </a:p>
            <a:p>
              <a:pPr>
                <a:spcAft>
                  <a:spcPts val="800"/>
                </a:spcAft>
                <a:buClr>
                  <a:srgbClr val="193EB0"/>
                </a:buClr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c) Predict with the optimized tree.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806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6A7C86-E417-4573-99F8-68CEF1A730FA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029800-CAB3-41AC-8A67-2034D3675E6C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(2/17)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FCB9A4C-6F12-4687-BBC9-A78694D9AE4A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9C71A17-94F6-4CB9-83B7-CDCF903C7152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741350-997F-49BE-9E61-8828CFB6DBEE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About linear regression: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48CC74F-CEBA-4C69-8ABE-B254DBBFA519}"/>
                  </a:ext>
                </a:extLst>
              </p:cNvPr>
              <p:cNvSpPr/>
              <p:nvPr/>
            </p:nvSpPr>
            <p:spPr>
              <a:xfrm>
                <a:off x="712182" y="2557363"/>
                <a:ext cx="8630827" cy="12533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1983" rIns="143967" bIns="71983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26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There is one ore more explanatory variables: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 smtClean="0">
                            <a:solidFill>
                              <a:srgbClr val="193EB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rgbClr val="193EB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rgbClr val="193EB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300" i="1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300" i="1" smtClean="0">
                            <a:solidFill>
                              <a:srgbClr val="193EB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rgbClr val="193EB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rgbClr val="193EB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300" i="1">
                        <a:solidFill>
                          <a:prstClr val="black"/>
                        </a:solidFill>
                        <a:latin typeface="Cambria Math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300" i="1" smtClean="0">
                            <a:solidFill>
                              <a:srgbClr val="193EB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300" i="1">
                            <a:solidFill>
                              <a:srgbClr val="193EB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rgbClr val="193EB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ko-KR" altLang="en-US" sz="1300" baseline="-250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182526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There is one response variable: </a:t>
                </a:r>
                <a14:m>
                  <m:oMath xmlns:m="http://schemas.openxmlformats.org/officeDocument/2006/math">
                    <m:r>
                      <a:rPr lang="en-US" altLang="ko-KR" sz="1300" i="1" smtClean="0">
                        <a:solidFill>
                          <a:srgbClr val="193EB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endParaRPr lang="ko-KR" altLang="en-US" sz="13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marL="182526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response variable </a:t>
                </a:r>
                <a14:m>
                  <m:oMath xmlns:m="http://schemas.openxmlformats.org/officeDocument/2006/math">
                    <m:r>
                      <a:rPr lang="en-US" altLang="ko-KR" sz="1300" i="1">
                        <a:solidFill>
                          <a:srgbClr val="193EB0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is binary where possible values are {0,1}, {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𝐹𝑎𝑙𝑠𝑒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,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𝑇𝑟𝑢𝑒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}, {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𝑁𝑜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,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𝑌𝑒𝑠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}, etc.</a:t>
                </a:r>
              </a:p>
              <a:p>
                <a:pPr marL="182526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One of the most basic classification algorithms.</a:t>
                </a: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48CC74F-CEBA-4C69-8ABE-B254DBBFA5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2" y="2557363"/>
                <a:ext cx="8630827" cy="1253368"/>
              </a:xfrm>
              <a:prstGeom prst="rect">
                <a:avLst/>
              </a:prstGeom>
              <a:blipFill>
                <a:blip r:embed="rId3"/>
                <a:stretch>
                  <a:fillRect l="-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180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F8E102-4928-4E5F-84E1-FBE604DC51CA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5.1.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Tree Algorithm.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9A5F98-0567-48D5-8FD7-5A94A28E64AD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Tree Algorithm (5/8)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63A8C64-EB2C-49A9-8851-34526E570505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F4332CD-32D7-4973-B423-73AC749DC560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225A7D7-F080-49AA-86C4-84B0DB4BFBBA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Regression Tree: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53CFE4-CE73-44B1-86C4-A86A0E91F13A}"/>
              </a:ext>
            </a:extLst>
          </p:cNvPr>
          <p:cNvSpPr/>
          <p:nvPr/>
        </p:nvSpPr>
        <p:spPr>
          <a:xfrm>
            <a:off x="711200" y="5034455"/>
            <a:ext cx="8632825" cy="1139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Predicts numeric values rather than categories or classes.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Conditions are evaluated at the nodes and then branch out.  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Each leaf node corresponds to a </a:t>
            </a:r>
            <a:r>
              <a:rPr lang="en-US" altLang="ko-KR" sz="13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region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in the configurational space.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5E7D0B6-3395-4CC7-BE8F-15829857AF1E}"/>
              </a:ext>
            </a:extLst>
          </p:cNvPr>
          <p:cNvSpPr/>
          <p:nvPr/>
        </p:nvSpPr>
        <p:spPr>
          <a:xfrm>
            <a:off x="897890" y="2449180"/>
            <a:ext cx="8632825" cy="41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  <a:cs typeface="Tahoma" panose="020B0604030504040204" pitchFamily="34" charset="0"/>
              </a:rPr>
              <a:t>Ex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D9E6F3-1DFA-438C-97B2-13C6FFA19138}"/>
              </a:ext>
            </a:extLst>
          </p:cNvPr>
          <p:cNvSpPr txBox="1"/>
          <p:nvPr/>
        </p:nvSpPr>
        <p:spPr>
          <a:xfrm>
            <a:off x="3482893" y="2603023"/>
            <a:ext cx="154976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r>
              <a:rPr lang="en-US" altLang="ko-KR" sz="1400"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Experience &lt; 5?</a:t>
            </a:r>
            <a:endParaRPr lang="en-US" altLang="ko-KR" sz="1400" dirty="0">
              <a:latin typeface="SamsungOne 400" panose="020B0503030303020204" pitchFamily="34" charset="0"/>
              <a:ea typeface="SamsungOne 400" panose="020B0503030303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Arrow Connector 12">
            <a:extLst>
              <a:ext uri="{FF2B5EF4-FFF2-40B4-BE49-F238E27FC236}">
                <a16:creationId xmlns:a16="http://schemas.microsoft.com/office/drawing/2014/main" id="{823F6C98-281A-4DFD-B69B-53FFF7913637}"/>
              </a:ext>
            </a:extLst>
          </p:cNvPr>
          <p:cNvCxnSpPr>
            <a:stCxn id="37" idx="2"/>
            <a:endCxn id="57" idx="0"/>
          </p:cNvCxnSpPr>
          <p:nvPr/>
        </p:nvCxnSpPr>
        <p:spPr>
          <a:xfrm rot="16200000" flipH="1">
            <a:off x="4911209" y="2257364"/>
            <a:ext cx="514423" cy="1821293"/>
          </a:xfrm>
          <a:prstGeom prst="bentConnector3">
            <a:avLst>
              <a:gd name="adj1" fmla="val 50000"/>
            </a:avLst>
          </a:prstGeom>
          <a:ln w="12700">
            <a:solidFill>
              <a:srgbClr val="1D48D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13">
            <a:extLst>
              <a:ext uri="{FF2B5EF4-FFF2-40B4-BE49-F238E27FC236}">
                <a16:creationId xmlns:a16="http://schemas.microsoft.com/office/drawing/2014/main" id="{589AC5B8-46AB-4518-A1D1-682F99ED89F4}"/>
              </a:ext>
            </a:extLst>
          </p:cNvPr>
          <p:cNvCxnSpPr>
            <a:stCxn id="37" idx="2"/>
            <a:endCxn id="56" idx="0"/>
          </p:cNvCxnSpPr>
          <p:nvPr/>
        </p:nvCxnSpPr>
        <p:spPr>
          <a:xfrm rot="5400000">
            <a:off x="2678817" y="2668465"/>
            <a:ext cx="1336623" cy="1821292"/>
          </a:xfrm>
          <a:prstGeom prst="bentConnector3">
            <a:avLst>
              <a:gd name="adj1" fmla="val 19173"/>
            </a:avLst>
          </a:prstGeom>
          <a:ln w="12700">
            <a:solidFill>
              <a:srgbClr val="1D48D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3A18495-3D46-4ED5-B828-B2BCF7101432}"/>
              </a:ext>
            </a:extLst>
          </p:cNvPr>
          <p:cNvSpPr txBox="1"/>
          <p:nvPr/>
        </p:nvSpPr>
        <p:spPr>
          <a:xfrm>
            <a:off x="5592868" y="2839505"/>
            <a:ext cx="4862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r>
              <a:rPr lang="en-US" sz="1400" dirty="0">
                <a:solidFill>
                  <a:srgbClr val="1D48D1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1CE82F-287C-4759-AC99-144B447969D3}"/>
              </a:ext>
            </a:extLst>
          </p:cNvPr>
          <p:cNvSpPr txBox="1"/>
          <p:nvPr/>
        </p:nvSpPr>
        <p:spPr>
          <a:xfrm>
            <a:off x="2436480" y="2839505"/>
            <a:ext cx="4862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no</a:t>
            </a:r>
          </a:p>
        </p:txBody>
      </p:sp>
      <p:cxnSp>
        <p:nvCxnSpPr>
          <p:cNvPr id="66" name="Straight Arrow Connector 24">
            <a:extLst>
              <a:ext uri="{FF2B5EF4-FFF2-40B4-BE49-F238E27FC236}">
                <a16:creationId xmlns:a16="http://schemas.microsoft.com/office/drawing/2014/main" id="{06C8F0AA-52D7-455B-BB59-40244E1FE26B}"/>
              </a:ext>
            </a:extLst>
          </p:cNvPr>
          <p:cNvCxnSpPr>
            <a:cxnSpLocks/>
            <a:stCxn id="57" idx="2"/>
            <a:endCxn id="69" idx="0"/>
          </p:cNvCxnSpPr>
          <p:nvPr/>
        </p:nvCxnSpPr>
        <p:spPr>
          <a:xfrm rot="16200000" flipH="1">
            <a:off x="6284384" y="3527682"/>
            <a:ext cx="516184" cy="926819"/>
          </a:xfrm>
          <a:prstGeom prst="bentConnector3">
            <a:avLst>
              <a:gd name="adj1" fmla="val 50000"/>
            </a:avLst>
          </a:prstGeom>
          <a:ln w="12700">
            <a:solidFill>
              <a:srgbClr val="1D48D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25">
            <a:extLst>
              <a:ext uri="{FF2B5EF4-FFF2-40B4-BE49-F238E27FC236}">
                <a16:creationId xmlns:a16="http://schemas.microsoft.com/office/drawing/2014/main" id="{CD2B29F9-AF44-4B6A-801B-23E040506932}"/>
              </a:ext>
            </a:extLst>
          </p:cNvPr>
          <p:cNvCxnSpPr>
            <a:cxnSpLocks/>
            <a:stCxn id="57" idx="2"/>
            <a:endCxn id="68" idx="0"/>
          </p:cNvCxnSpPr>
          <p:nvPr/>
        </p:nvCxnSpPr>
        <p:spPr>
          <a:xfrm rot="5400000">
            <a:off x="5358446" y="3526803"/>
            <a:ext cx="514424" cy="926818"/>
          </a:xfrm>
          <a:prstGeom prst="bentConnector3">
            <a:avLst>
              <a:gd name="adj1" fmla="val 50000"/>
            </a:avLst>
          </a:prstGeom>
          <a:ln w="12700">
            <a:solidFill>
              <a:srgbClr val="1D48D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DBD5451-BC2B-4BB9-B177-FF364F1B6DC0}"/>
              </a:ext>
            </a:extLst>
          </p:cNvPr>
          <p:cNvGrpSpPr/>
          <p:nvPr/>
        </p:nvGrpSpPr>
        <p:grpSpPr>
          <a:xfrm>
            <a:off x="1661601" y="3425223"/>
            <a:ext cx="5192347" cy="1129977"/>
            <a:chOff x="1661601" y="3425223"/>
            <a:chExt cx="5192347" cy="112997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BF23B0-7D7B-4EBC-9315-2DC7AEC08B2B}"/>
                </a:ext>
              </a:extLst>
            </p:cNvPr>
            <p:cNvSpPr txBox="1"/>
            <p:nvPr/>
          </p:nvSpPr>
          <p:spPr>
            <a:xfrm>
              <a:off x="5304186" y="3425223"/>
              <a:ext cx="1549762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400" spc="-100" dirty="0"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Performance &lt; 80%?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B6CB4C-5B95-4F6B-B61F-D97AB292F24C}"/>
                </a:ext>
              </a:extLst>
            </p:cNvPr>
            <p:cNvSpPr txBox="1"/>
            <p:nvPr/>
          </p:nvSpPr>
          <p:spPr>
            <a:xfrm>
              <a:off x="1661601" y="4247423"/>
              <a:ext cx="1549762" cy="307777"/>
            </a:xfrm>
            <a:prstGeom prst="rect">
              <a:avLst/>
            </a:prstGeom>
            <a:solidFill>
              <a:srgbClr val="0F39AD"/>
            </a:solidFill>
            <a:ln>
              <a:noFill/>
            </a:ln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Wage = 40,000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B67244-5F03-4F9D-B579-0C7F0A566683}"/>
              </a:ext>
            </a:extLst>
          </p:cNvPr>
          <p:cNvGrpSpPr/>
          <p:nvPr/>
        </p:nvGrpSpPr>
        <p:grpSpPr>
          <a:xfrm>
            <a:off x="4377368" y="4247424"/>
            <a:ext cx="3403399" cy="309537"/>
            <a:chOff x="4377368" y="4247424"/>
            <a:chExt cx="3403399" cy="30953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ACCE8F6-09AD-4430-B144-4E212117F84F}"/>
                </a:ext>
              </a:extLst>
            </p:cNvPr>
            <p:cNvSpPr txBox="1"/>
            <p:nvPr/>
          </p:nvSpPr>
          <p:spPr>
            <a:xfrm>
              <a:off x="4377368" y="4247424"/>
              <a:ext cx="1549762" cy="307777"/>
            </a:xfrm>
            <a:prstGeom prst="rect">
              <a:avLst/>
            </a:prstGeom>
            <a:solidFill>
              <a:srgbClr val="0F39AD"/>
            </a:solidFill>
            <a:ln>
              <a:noFill/>
            </a:ln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Wage = 35,000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2024694-9794-4728-8265-5542438B23BD}"/>
                </a:ext>
              </a:extLst>
            </p:cNvPr>
            <p:cNvSpPr txBox="1"/>
            <p:nvPr/>
          </p:nvSpPr>
          <p:spPr>
            <a:xfrm>
              <a:off x="6231005" y="4249184"/>
              <a:ext cx="1549762" cy="307777"/>
            </a:xfrm>
            <a:prstGeom prst="rect">
              <a:avLst/>
            </a:prstGeom>
            <a:solidFill>
              <a:srgbClr val="0F39AD"/>
            </a:solidFill>
            <a:ln>
              <a:noFill/>
            </a:ln>
          </p:spPr>
          <p:txBody>
            <a:bodyPr wrap="squar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Wage = 30,000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26023EB-3A28-4FCA-A49B-F8CA5DB2E98F}"/>
              </a:ext>
            </a:extLst>
          </p:cNvPr>
          <p:cNvSpPr txBox="1"/>
          <p:nvPr/>
        </p:nvSpPr>
        <p:spPr>
          <a:xfrm>
            <a:off x="6651452" y="3685161"/>
            <a:ext cx="4862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r>
              <a:rPr lang="en-US" sz="1400" dirty="0">
                <a:solidFill>
                  <a:srgbClr val="1D48D1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FCCD1B-A328-49BA-A895-D5E89117BE0C}"/>
              </a:ext>
            </a:extLst>
          </p:cNvPr>
          <p:cNvSpPr txBox="1"/>
          <p:nvPr/>
        </p:nvSpPr>
        <p:spPr>
          <a:xfrm>
            <a:off x="5021761" y="3685161"/>
            <a:ext cx="4862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5" name="사각형: 둥근 모서리 2">
            <a:extLst>
              <a:ext uri="{FF2B5EF4-FFF2-40B4-BE49-F238E27FC236}">
                <a16:creationId xmlns:a16="http://schemas.microsoft.com/office/drawing/2014/main" id="{7534900F-179E-4006-92CC-856EC59311B2}"/>
              </a:ext>
            </a:extLst>
          </p:cNvPr>
          <p:cNvSpPr/>
          <p:nvPr/>
        </p:nvSpPr>
        <p:spPr>
          <a:xfrm>
            <a:off x="1590675" y="4170186"/>
            <a:ext cx="6315076" cy="453569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/>
            <a:endParaRPr lang="ko-KR" altLang="en-US" sz="1300">
              <a:latin typeface="SamsungOne 400" panose="020B0503030303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75C0D7-0809-4ECE-BCFE-E43CCCC4F425}"/>
              </a:ext>
            </a:extLst>
          </p:cNvPr>
          <p:cNvSpPr txBox="1"/>
          <p:nvPr/>
        </p:nvSpPr>
        <p:spPr>
          <a:xfrm>
            <a:off x="8031845" y="4114120"/>
            <a:ext cx="1131900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300" dirty="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  <a:cs typeface="Times New Roman" panose="02020603050405020304" pitchFamily="18" charset="0"/>
              </a:rPr>
              <a:t>Predicted response</a:t>
            </a:r>
            <a:endParaRPr lang="ko-KR" altLang="en-US" sz="1300" dirty="0">
              <a:solidFill>
                <a:srgbClr val="FF0000"/>
              </a:solidFill>
              <a:latin typeface="SamsungOne 700" panose="020B0803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46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9B84AA2-1437-4CDF-8DB8-AB50F7B6715C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5.1.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Tree Algorithm.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76718B3-171F-4FBD-8E53-D9673DB65412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Tree Algorithm (6/8)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72061CE-1C2A-48EA-871C-E8327F5DDE7B}"/>
              </a:ext>
            </a:extLst>
          </p:cNvPr>
          <p:cNvGrpSpPr/>
          <p:nvPr/>
        </p:nvGrpSpPr>
        <p:grpSpPr>
          <a:xfrm>
            <a:off x="558800" y="2232686"/>
            <a:ext cx="8333299" cy="215444"/>
            <a:chOff x="1027113" y="2045625"/>
            <a:chExt cx="8333299" cy="21544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2BB2AB4-9285-48ED-889D-FEF6044FBD97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86EB0D0-AC4B-4D00-B637-114C468C89BB}"/>
                </a:ext>
              </a:extLst>
            </p:cNvPr>
            <p:cNvSpPr/>
            <p:nvPr/>
          </p:nvSpPr>
          <p:spPr>
            <a:xfrm>
              <a:off x="1179514" y="2045625"/>
              <a:ext cx="8180898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Regression Tree:</a:t>
              </a: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5EDE934-B21E-478F-8BEE-8641772D85A0}"/>
              </a:ext>
            </a:extLst>
          </p:cNvPr>
          <p:cNvSpPr/>
          <p:nvPr/>
        </p:nvSpPr>
        <p:spPr>
          <a:xfrm>
            <a:off x="711200" y="5732587"/>
            <a:ext cx="8632825" cy="41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Each leaf node corresponds to a</a:t>
            </a:r>
            <a:r>
              <a:rPr lang="en-US" altLang="ko-KR" sz="13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 region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in the configurational space. 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7AF1A3-F7C6-4802-9B41-24A554DBA2F2}"/>
              </a:ext>
            </a:extLst>
          </p:cNvPr>
          <p:cNvSpPr/>
          <p:nvPr/>
        </p:nvSpPr>
        <p:spPr>
          <a:xfrm>
            <a:off x="897890" y="2449180"/>
            <a:ext cx="8632825" cy="41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  <a:cs typeface="Tahoma" panose="020B0604030504040204" pitchFamily="34" charset="0"/>
              </a:rPr>
              <a:t>Ex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3350E3-4F92-41B1-8D3F-B5B95F637333}"/>
              </a:ext>
            </a:extLst>
          </p:cNvPr>
          <p:cNvGrpSpPr/>
          <p:nvPr/>
        </p:nvGrpSpPr>
        <p:grpSpPr>
          <a:xfrm>
            <a:off x="2356500" y="2539587"/>
            <a:ext cx="5189258" cy="2907507"/>
            <a:chOff x="2356500" y="2539587"/>
            <a:chExt cx="5189258" cy="2907507"/>
          </a:xfrm>
        </p:grpSpPr>
        <p:sp>
          <p:nvSpPr>
            <p:cNvPr id="75" name="Rectangle 3">
              <a:extLst>
                <a:ext uri="{FF2B5EF4-FFF2-40B4-BE49-F238E27FC236}">
                  <a16:creationId xmlns:a16="http://schemas.microsoft.com/office/drawing/2014/main" id="{1C7C1C2B-5B85-4DD0-BE56-D3446D00227B}"/>
                </a:ext>
              </a:extLst>
            </p:cNvPr>
            <p:cNvSpPr/>
            <p:nvPr/>
          </p:nvSpPr>
          <p:spPr>
            <a:xfrm>
              <a:off x="3291018" y="2612025"/>
              <a:ext cx="4061848" cy="223841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1FD0DFD-880B-406A-81F6-480E9C2335CA}"/>
                </a:ext>
              </a:extLst>
            </p:cNvPr>
            <p:cNvSpPr txBox="1"/>
            <p:nvPr/>
          </p:nvSpPr>
          <p:spPr>
            <a:xfrm rot="16200000">
              <a:off x="1808453" y="3569858"/>
              <a:ext cx="143464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 Performance</a:t>
              </a:r>
              <a:endParaRPr lang="ko-KR" altLang="en-US" sz="1600" b="1" dirty="0"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7" name="Straight Connector 6">
              <a:extLst>
                <a:ext uri="{FF2B5EF4-FFF2-40B4-BE49-F238E27FC236}">
                  <a16:creationId xmlns:a16="http://schemas.microsoft.com/office/drawing/2014/main" id="{88CF02A4-5546-4FE3-91F6-4A61723BD7AA}"/>
                </a:ext>
              </a:extLst>
            </p:cNvPr>
            <p:cNvCxnSpPr/>
            <p:nvPr/>
          </p:nvCxnSpPr>
          <p:spPr>
            <a:xfrm>
              <a:off x="4464297" y="2612025"/>
              <a:ext cx="0" cy="2238413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42">
              <a:extLst>
                <a:ext uri="{FF2B5EF4-FFF2-40B4-BE49-F238E27FC236}">
                  <a16:creationId xmlns:a16="http://schemas.microsoft.com/office/drawing/2014/main" id="{D6D64593-DCEE-45AC-A8AE-48D8242CBDFB}"/>
                </a:ext>
              </a:extLst>
            </p:cNvPr>
            <p:cNvCxnSpPr/>
            <p:nvPr/>
          </p:nvCxnSpPr>
          <p:spPr>
            <a:xfrm>
              <a:off x="3291018" y="3112402"/>
              <a:ext cx="117327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80E6C29-4D55-4AE8-8597-E493EC15066E}"/>
                </a:ext>
              </a:extLst>
            </p:cNvPr>
            <p:cNvSpPr txBox="1"/>
            <p:nvPr/>
          </p:nvSpPr>
          <p:spPr>
            <a:xfrm>
              <a:off x="2755649" y="4665435"/>
              <a:ext cx="50500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070C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 0 %</a:t>
              </a:r>
              <a:endParaRPr lang="ko-KR" altLang="en-US" sz="1100" dirty="0">
                <a:solidFill>
                  <a:srgbClr val="0070C0"/>
                </a:solidFill>
                <a:latin typeface="SamsungOne 400" panose="020B0503030303020204" pitchFamily="34" charset="0"/>
                <a:ea typeface="SamsungOne 700" panose="020B08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14E1C2C-EDE2-4621-959D-A41C13CAD5B0}"/>
                </a:ext>
              </a:extLst>
            </p:cNvPr>
            <p:cNvSpPr txBox="1"/>
            <p:nvPr/>
          </p:nvSpPr>
          <p:spPr>
            <a:xfrm>
              <a:off x="2653849" y="2539587"/>
              <a:ext cx="60680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0070C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100 %</a:t>
              </a:r>
              <a:endParaRPr lang="ko-KR" altLang="en-US" sz="1100" dirty="0">
                <a:solidFill>
                  <a:srgbClr val="0070C0"/>
                </a:solidFill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16C64B6-333E-498E-965E-5EE1EB17A4F2}"/>
                </a:ext>
              </a:extLst>
            </p:cNvPr>
            <p:cNvSpPr txBox="1"/>
            <p:nvPr/>
          </p:nvSpPr>
          <p:spPr>
            <a:xfrm>
              <a:off x="2651703" y="2989809"/>
              <a:ext cx="60895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rgbClr val="FF000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80%</a:t>
              </a:r>
              <a:endParaRPr lang="ko-KR" altLang="en-US" sz="1100" dirty="0">
                <a:solidFill>
                  <a:srgbClr val="FF0000"/>
                </a:solidFill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B018CEC-58DD-4D7D-BAD5-A380C68CAB4C}"/>
                </a:ext>
              </a:extLst>
            </p:cNvPr>
            <p:cNvSpPr txBox="1"/>
            <p:nvPr/>
          </p:nvSpPr>
          <p:spPr>
            <a:xfrm>
              <a:off x="4143628" y="4924667"/>
              <a:ext cx="72274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FF000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5</a:t>
              </a:r>
              <a:r>
                <a:rPr lang="ko-KR" altLang="en-US" sz="1100" dirty="0">
                  <a:solidFill>
                    <a:srgbClr val="FF0000"/>
                  </a:solidFill>
                  <a:latin typeface="SamsungOne 400" panose="020B05030303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100" dirty="0">
                  <a:solidFill>
                    <a:srgbClr val="FF000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years</a:t>
              </a:r>
              <a:endParaRPr lang="ko-KR" altLang="en-US" sz="1100" dirty="0">
                <a:solidFill>
                  <a:srgbClr val="FF0000"/>
                </a:solidFill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BF12299-EA95-42DC-A73C-C89201E29D78}"/>
                </a:ext>
              </a:extLst>
            </p:cNvPr>
            <p:cNvSpPr txBox="1"/>
            <p:nvPr/>
          </p:nvSpPr>
          <p:spPr>
            <a:xfrm>
              <a:off x="6768650" y="4924668"/>
              <a:ext cx="77710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070C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20</a:t>
              </a:r>
              <a:r>
                <a:rPr lang="ko-KR" altLang="en-US" sz="1100" dirty="0">
                  <a:solidFill>
                    <a:srgbClr val="0070C0"/>
                  </a:solidFill>
                  <a:latin typeface="SamsungOne 400" panose="020B050303030302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100" dirty="0">
                  <a:solidFill>
                    <a:srgbClr val="0070C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years</a:t>
              </a:r>
              <a:endParaRPr lang="ko-KR" altLang="en-US" sz="1100" dirty="0">
                <a:solidFill>
                  <a:srgbClr val="0070C0"/>
                </a:solidFill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E0824C2-736B-4B94-83BC-8D65F6FDDA22}"/>
                </a:ext>
              </a:extLst>
            </p:cNvPr>
            <p:cNvSpPr txBox="1"/>
            <p:nvPr/>
          </p:nvSpPr>
          <p:spPr>
            <a:xfrm>
              <a:off x="3068288" y="4924667"/>
              <a:ext cx="63786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070C0"/>
                  </a:solidFill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0 year</a:t>
              </a:r>
              <a:endParaRPr lang="ko-KR" altLang="en-US" sz="1100" dirty="0">
                <a:solidFill>
                  <a:srgbClr val="0070C0"/>
                </a:solidFill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Oval 31">
              <a:extLst>
                <a:ext uri="{FF2B5EF4-FFF2-40B4-BE49-F238E27FC236}">
                  <a16:creationId xmlns:a16="http://schemas.microsoft.com/office/drawing/2014/main" id="{D08276B4-E227-4D86-BEC9-03E55B5A1514}"/>
                </a:ext>
              </a:extLst>
            </p:cNvPr>
            <p:cNvSpPr/>
            <p:nvPr/>
          </p:nvSpPr>
          <p:spPr>
            <a:xfrm>
              <a:off x="3530819" y="2885767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6" name="Oval 49">
              <a:extLst>
                <a:ext uri="{FF2B5EF4-FFF2-40B4-BE49-F238E27FC236}">
                  <a16:creationId xmlns:a16="http://schemas.microsoft.com/office/drawing/2014/main" id="{60167489-5E1E-4CA0-9EF4-ADCBEC8FBD3D}"/>
                </a:ext>
              </a:extLst>
            </p:cNvPr>
            <p:cNvSpPr/>
            <p:nvPr/>
          </p:nvSpPr>
          <p:spPr>
            <a:xfrm>
              <a:off x="3530819" y="3316036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7" name="Oval 50">
              <a:extLst>
                <a:ext uri="{FF2B5EF4-FFF2-40B4-BE49-F238E27FC236}">
                  <a16:creationId xmlns:a16="http://schemas.microsoft.com/office/drawing/2014/main" id="{9A94DD26-0270-4B24-B708-548FC284D9F3}"/>
                </a:ext>
              </a:extLst>
            </p:cNvPr>
            <p:cNvSpPr/>
            <p:nvPr/>
          </p:nvSpPr>
          <p:spPr>
            <a:xfrm>
              <a:off x="3530819" y="4244228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8" name="Oval 51">
              <a:extLst>
                <a:ext uri="{FF2B5EF4-FFF2-40B4-BE49-F238E27FC236}">
                  <a16:creationId xmlns:a16="http://schemas.microsoft.com/office/drawing/2014/main" id="{289E26E9-6794-4708-BC9D-FBF75B401543}"/>
                </a:ext>
              </a:extLst>
            </p:cNvPr>
            <p:cNvSpPr/>
            <p:nvPr/>
          </p:nvSpPr>
          <p:spPr>
            <a:xfrm>
              <a:off x="3906022" y="3249567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89" name="Oval 52">
              <a:extLst>
                <a:ext uri="{FF2B5EF4-FFF2-40B4-BE49-F238E27FC236}">
                  <a16:creationId xmlns:a16="http://schemas.microsoft.com/office/drawing/2014/main" id="{D8B80201-3F0B-4509-8B3C-F77487DCFEE1}"/>
                </a:ext>
              </a:extLst>
            </p:cNvPr>
            <p:cNvSpPr/>
            <p:nvPr/>
          </p:nvSpPr>
          <p:spPr>
            <a:xfrm>
              <a:off x="3906022" y="3768411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0" name="Oval 53">
              <a:extLst>
                <a:ext uri="{FF2B5EF4-FFF2-40B4-BE49-F238E27FC236}">
                  <a16:creationId xmlns:a16="http://schemas.microsoft.com/office/drawing/2014/main" id="{11813934-275E-4963-9850-B10C28B909E7}"/>
                </a:ext>
              </a:extLst>
            </p:cNvPr>
            <p:cNvSpPr/>
            <p:nvPr/>
          </p:nvSpPr>
          <p:spPr>
            <a:xfrm>
              <a:off x="3906022" y="4482979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1" name="Oval 54">
              <a:extLst>
                <a:ext uri="{FF2B5EF4-FFF2-40B4-BE49-F238E27FC236}">
                  <a16:creationId xmlns:a16="http://schemas.microsoft.com/office/drawing/2014/main" id="{7E86D2C2-8CAC-40B7-82F3-2E409E39EB9F}"/>
                </a:ext>
              </a:extLst>
            </p:cNvPr>
            <p:cNvSpPr/>
            <p:nvPr/>
          </p:nvSpPr>
          <p:spPr>
            <a:xfrm>
              <a:off x="4170602" y="2820665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2" name="Oval 55">
              <a:extLst>
                <a:ext uri="{FF2B5EF4-FFF2-40B4-BE49-F238E27FC236}">
                  <a16:creationId xmlns:a16="http://schemas.microsoft.com/office/drawing/2014/main" id="{F2D6D5FB-6E28-4F7C-A017-FD65777DC48A}"/>
                </a:ext>
              </a:extLst>
            </p:cNvPr>
            <p:cNvSpPr/>
            <p:nvPr/>
          </p:nvSpPr>
          <p:spPr>
            <a:xfrm>
              <a:off x="4175692" y="3458072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3" name="Oval 56">
              <a:extLst>
                <a:ext uri="{FF2B5EF4-FFF2-40B4-BE49-F238E27FC236}">
                  <a16:creationId xmlns:a16="http://schemas.microsoft.com/office/drawing/2014/main" id="{9426EAC2-DBAE-4056-B3B3-5769BBC95202}"/>
                </a:ext>
              </a:extLst>
            </p:cNvPr>
            <p:cNvSpPr/>
            <p:nvPr/>
          </p:nvSpPr>
          <p:spPr>
            <a:xfrm>
              <a:off x="4835944" y="2820665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4" name="Oval 57">
              <a:extLst>
                <a:ext uri="{FF2B5EF4-FFF2-40B4-BE49-F238E27FC236}">
                  <a16:creationId xmlns:a16="http://schemas.microsoft.com/office/drawing/2014/main" id="{7F4B195F-D0E0-466D-BC7F-49DC736E1C07}"/>
                </a:ext>
              </a:extLst>
            </p:cNvPr>
            <p:cNvSpPr/>
            <p:nvPr/>
          </p:nvSpPr>
          <p:spPr>
            <a:xfrm>
              <a:off x="4835471" y="3990586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5" name="Oval 58">
              <a:extLst>
                <a:ext uri="{FF2B5EF4-FFF2-40B4-BE49-F238E27FC236}">
                  <a16:creationId xmlns:a16="http://schemas.microsoft.com/office/drawing/2014/main" id="{74EB1138-1316-48D2-B1FB-AD7952B5A5C4}"/>
                </a:ext>
              </a:extLst>
            </p:cNvPr>
            <p:cNvSpPr/>
            <p:nvPr/>
          </p:nvSpPr>
          <p:spPr>
            <a:xfrm>
              <a:off x="4835471" y="3343726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6" name="Oval 59">
              <a:extLst>
                <a:ext uri="{FF2B5EF4-FFF2-40B4-BE49-F238E27FC236}">
                  <a16:creationId xmlns:a16="http://schemas.microsoft.com/office/drawing/2014/main" id="{2D4675B9-A751-4CB2-878D-F5435A363814}"/>
                </a:ext>
              </a:extLst>
            </p:cNvPr>
            <p:cNvSpPr/>
            <p:nvPr/>
          </p:nvSpPr>
          <p:spPr>
            <a:xfrm>
              <a:off x="5637576" y="3044144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7" name="Oval 60">
              <a:extLst>
                <a:ext uri="{FF2B5EF4-FFF2-40B4-BE49-F238E27FC236}">
                  <a16:creationId xmlns:a16="http://schemas.microsoft.com/office/drawing/2014/main" id="{546A876D-C08B-4FFA-94CA-2E82BB04FC70}"/>
                </a:ext>
              </a:extLst>
            </p:cNvPr>
            <p:cNvSpPr/>
            <p:nvPr/>
          </p:nvSpPr>
          <p:spPr>
            <a:xfrm>
              <a:off x="5381105" y="4321112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8" name="Oval 61">
              <a:extLst>
                <a:ext uri="{FF2B5EF4-FFF2-40B4-BE49-F238E27FC236}">
                  <a16:creationId xmlns:a16="http://schemas.microsoft.com/office/drawing/2014/main" id="{AEA4B65D-4D8C-4514-B126-CCA516C4D8F5}"/>
                </a:ext>
              </a:extLst>
            </p:cNvPr>
            <p:cNvSpPr/>
            <p:nvPr/>
          </p:nvSpPr>
          <p:spPr>
            <a:xfrm>
              <a:off x="5381105" y="3674252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99" name="Oval 62">
              <a:extLst>
                <a:ext uri="{FF2B5EF4-FFF2-40B4-BE49-F238E27FC236}">
                  <a16:creationId xmlns:a16="http://schemas.microsoft.com/office/drawing/2014/main" id="{D7E42334-73F0-41D6-8265-9448EAE70657}"/>
                </a:ext>
              </a:extLst>
            </p:cNvPr>
            <p:cNvSpPr/>
            <p:nvPr/>
          </p:nvSpPr>
          <p:spPr>
            <a:xfrm>
              <a:off x="7051110" y="3552824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00" name="Oval 63">
              <a:extLst>
                <a:ext uri="{FF2B5EF4-FFF2-40B4-BE49-F238E27FC236}">
                  <a16:creationId xmlns:a16="http://schemas.microsoft.com/office/drawing/2014/main" id="{BF354652-E40A-49CA-90C6-6F5D328305F9}"/>
                </a:ext>
              </a:extLst>
            </p:cNvPr>
            <p:cNvSpPr/>
            <p:nvPr/>
          </p:nvSpPr>
          <p:spPr>
            <a:xfrm>
              <a:off x="6761086" y="3755865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01" name="Oval 64">
              <a:extLst>
                <a:ext uri="{FF2B5EF4-FFF2-40B4-BE49-F238E27FC236}">
                  <a16:creationId xmlns:a16="http://schemas.microsoft.com/office/drawing/2014/main" id="{B34C73F5-A049-4917-B80D-CBB91665B836}"/>
                </a:ext>
              </a:extLst>
            </p:cNvPr>
            <p:cNvSpPr/>
            <p:nvPr/>
          </p:nvSpPr>
          <p:spPr>
            <a:xfrm>
              <a:off x="6745170" y="3316036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02" name="Oval 65">
              <a:extLst>
                <a:ext uri="{FF2B5EF4-FFF2-40B4-BE49-F238E27FC236}">
                  <a16:creationId xmlns:a16="http://schemas.microsoft.com/office/drawing/2014/main" id="{17F1C0D9-6D25-47EC-A9C3-9B6AB4418550}"/>
                </a:ext>
              </a:extLst>
            </p:cNvPr>
            <p:cNvSpPr/>
            <p:nvPr/>
          </p:nvSpPr>
          <p:spPr>
            <a:xfrm>
              <a:off x="6041121" y="2840852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03" name="Oval 66">
              <a:extLst>
                <a:ext uri="{FF2B5EF4-FFF2-40B4-BE49-F238E27FC236}">
                  <a16:creationId xmlns:a16="http://schemas.microsoft.com/office/drawing/2014/main" id="{0A17C74E-3B48-44C1-9A4D-19EE025A85D4}"/>
                </a:ext>
              </a:extLst>
            </p:cNvPr>
            <p:cNvSpPr/>
            <p:nvPr/>
          </p:nvSpPr>
          <p:spPr>
            <a:xfrm>
              <a:off x="6040650" y="4010774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p:sp>
          <p:nvSpPr>
            <p:cNvPr id="104" name="Oval 67">
              <a:extLst>
                <a:ext uri="{FF2B5EF4-FFF2-40B4-BE49-F238E27FC236}">
                  <a16:creationId xmlns:a16="http://schemas.microsoft.com/office/drawing/2014/main" id="{7A7796E8-0AB4-4797-9F36-E76D2368F09B}"/>
                </a:ext>
              </a:extLst>
            </p:cNvPr>
            <p:cNvSpPr/>
            <p:nvPr/>
          </p:nvSpPr>
          <p:spPr>
            <a:xfrm>
              <a:off x="6366986" y="3641010"/>
              <a:ext cx="106094" cy="108000"/>
            </a:xfrm>
            <a:prstGeom prst="ellipse">
              <a:avLst/>
            </a:prstGeom>
            <a:solidFill>
              <a:srgbClr val="C5D1F7">
                <a:alpha val="50000"/>
              </a:srgbClr>
            </a:solidFill>
            <a:ln w="12700">
              <a:solidFill>
                <a:srgbClr val="1D48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amsungOne 400" panose="020B0503030303020204" pitchFamily="34" charset="0"/>
                <a:ea typeface="SamsungOne 400" panose="020B0503030303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E133365-E3B9-4A72-A4AE-4D2B3915A5F6}"/>
                    </a:ext>
                  </a:extLst>
                </p:cNvPr>
                <p:cNvSpPr txBox="1"/>
                <p:nvPr/>
              </p:nvSpPr>
              <p:spPr>
                <a:xfrm>
                  <a:off x="3679041" y="3944351"/>
                  <a:ext cx="3931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0E133365-E3B9-4A72-A4AE-4D2B3915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9041" y="3944351"/>
                  <a:ext cx="393173" cy="400110"/>
                </a:xfrm>
                <a:prstGeom prst="rect">
                  <a:avLst/>
                </a:prstGeom>
                <a:blipFill>
                  <a:blip r:embed="rId3"/>
                  <a:stretch>
                    <a:fillRect r="-15625" b="-15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EC04F68-8FBE-4F04-8737-AC74A222E649}"/>
                    </a:ext>
                  </a:extLst>
                </p:cNvPr>
                <p:cNvSpPr txBox="1"/>
                <p:nvPr/>
              </p:nvSpPr>
              <p:spPr>
                <a:xfrm>
                  <a:off x="3680129" y="2693942"/>
                  <a:ext cx="3931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sz="20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EC04F68-8FBE-4F04-8737-AC74A222E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129" y="2693942"/>
                  <a:ext cx="393173" cy="400110"/>
                </a:xfrm>
                <a:prstGeom prst="rect">
                  <a:avLst/>
                </a:prstGeom>
                <a:blipFill>
                  <a:blip r:embed="rId4"/>
                  <a:stretch>
                    <a:fillRect r="-156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471FBFF-FD8A-40EC-B616-9F70EEC5BCEB}"/>
                    </a:ext>
                  </a:extLst>
                </p:cNvPr>
                <p:cNvSpPr txBox="1"/>
                <p:nvPr/>
              </p:nvSpPr>
              <p:spPr>
                <a:xfrm>
                  <a:off x="5694788" y="3496128"/>
                  <a:ext cx="39317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471FBFF-FD8A-40EC-B616-9F70EEC5BC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4788" y="3496128"/>
                  <a:ext cx="393173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13846" b="-153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321D95A-1D8A-4EC9-A892-4A7919124CAA}"/>
                </a:ext>
              </a:extLst>
            </p:cNvPr>
            <p:cNvSpPr txBox="1"/>
            <p:nvPr/>
          </p:nvSpPr>
          <p:spPr>
            <a:xfrm>
              <a:off x="4633151" y="5108540"/>
              <a:ext cx="13775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latin typeface="SamsungOne 400" panose="020B0503030303020204" pitchFamily="34" charset="0"/>
                  <a:ea typeface="SamsungOne 400" panose="020B0503030303020204" pitchFamily="34" charset="0"/>
                  <a:cs typeface="Times New Roman" panose="02020603050405020304" pitchFamily="18" charset="0"/>
                </a:rPr>
                <a:t> Experience</a:t>
              </a:r>
              <a:endParaRPr lang="ko-KR" altLang="en-US" sz="1600" b="1" dirty="0">
                <a:latin typeface="SamsungOne 400" panose="020B050303030302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5873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0E5FB5-80E5-4095-953F-8EDE606052E2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5.1.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Tree Algorithm.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6755CC-4649-4993-85A9-874E48BCF1BC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Tree Algorithm (7/8)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D8181D-8ACA-4D05-966A-DB8B3D163622}"/>
              </a:ext>
            </a:extLst>
          </p:cNvPr>
          <p:cNvGrpSpPr/>
          <p:nvPr/>
        </p:nvGrpSpPr>
        <p:grpSpPr>
          <a:xfrm>
            <a:off x="558800" y="2232686"/>
            <a:ext cx="8785225" cy="3188839"/>
            <a:chOff x="558800" y="1842598"/>
            <a:chExt cx="8785225" cy="318883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D10CDAE-6815-469C-8DFB-F5D8044C109C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32A829AF-15D3-4BDC-BC48-B631E812CA76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B513597-0A8E-4197-9BA8-7190B5B45F14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Regression Tree: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C303035-2015-4E27-BE16-563C08819A0F}"/>
                    </a:ext>
                  </a:extLst>
                </p:cNvPr>
                <p:cNvSpPr/>
                <p:nvPr/>
              </p:nvSpPr>
              <p:spPr>
                <a:xfrm>
                  <a:off x="711200" y="2167867"/>
                  <a:ext cx="8632825" cy="79212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72000" rIns="144000" bIns="72000" rtlCol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 marL="182563" indent="-182563" defTabSz="914400" latinLnBrk="1">
                    <a:lnSpc>
                      <a:spcPct val="150000"/>
                    </a:lnSpc>
                    <a:spcAft>
                      <a:spcPts val="800"/>
                    </a:spcAft>
                    <a:buClr>
                      <a:srgbClr val="193EB0"/>
                    </a:buClr>
                    <a:buFont typeface="SamsungOne 400" panose="020B0503030303020204" pitchFamily="34" charset="0"/>
                    <a:buChar char="‣"/>
                  </a:pPr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The configurational space is split into </a:t>
                  </a:r>
                  <a:r>
                    <a:rPr lang="en-US" altLang="ko-KR" sz="1300" dirty="0">
                      <a:solidFill>
                        <a:srgbClr val="193EB0"/>
                      </a:solidFill>
                      <a:latin typeface="SamsungOne 700" panose="020B0803030303020204" pitchFamily="34" charset="0"/>
                      <a:ea typeface="SamsungOne 700" panose="020B0803030303020204" pitchFamily="34" charset="0"/>
                    </a:rPr>
                    <a:t>regions</a:t>
                  </a:r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: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SamsungOne 400" panose="020B0503030303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3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SamsungOne 400" panose="020B0503030303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3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SamsungOne 400" panose="020B0503030303020204" pitchFamily="34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ko-KR" sz="13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30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</a:rPr>
                                <m:t>𝐽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endParaRPr>
                </a:p>
                <a:p>
                  <a:pPr marL="182563" indent="-182563" defTabSz="914400" latinLnBrk="1">
                    <a:spcAft>
                      <a:spcPts val="800"/>
                    </a:spcAft>
                    <a:buClr>
                      <a:srgbClr val="193EB0"/>
                    </a:buClr>
                    <a:buFont typeface="SamsungOne 400" panose="020B0503030303020204" pitchFamily="34" charset="0"/>
                    <a:buChar char="‣"/>
                  </a:pPr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The tree structure is trained by minimizing the RSS (residual sum of squares): </a:t>
                  </a:r>
                </a:p>
              </p:txBody>
            </p:sp>
          </mc:Choice>
          <mc:Fallback xmlns=""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9C303035-2015-4E27-BE16-563C08819A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200" y="2167867"/>
                  <a:ext cx="8632825" cy="792122"/>
                </a:xfrm>
                <a:prstGeom prst="rect">
                  <a:avLst/>
                </a:prstGeom>
                <a:blipFill>
                  <a:blip r:embed="rId3"/>
                  <a:stretch>
                    <a:fillRect l="-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C4809832-350B-447E-8012-EE46A0E2B65D}"/>
                    </a:ext>
                  </a:extLst>
                </p:cNvPr>
                <p:cNvSpPr/>
                <p:nvPr/>
              </p:nvSpPr>
              <p:spPr>
                <a:xfrm>
                  <a:off x="711200" y="3659798"/>
                  <a:ext cx="8632825" cy="13716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72000" rIns="144000" bIns="72000" rtlCol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 marL="355600" lvl="1" indent="-179388" defTabSz="914400" latinLnBrk="1">
                    <a:lnSpc>
                      <a:spcPct val="150000"/>
                    </a:lnSpc>
                    <a:spcAft>
                      <a:spcPts val="800"/>
                    </a:spcAft>
                    <a:buClr>
                      <a:srgbClr val="193EB0"/>
                    </a:buClr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𝐽</m:t>
                      </m:r>
                    </m:oMath>
                  </a14:m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 is the total number of leaf nodes.</a:t>
                  </a:r>
                </a:p>
                <a:p>
                  <a:pPr marL="355600" lvl="1" indent="-179388" defTabSz="914400" latinLnBrk="1">
                    <a:spcAft>
                      <a:spcPts val="800"/>
                    </a:spcAft>
                    <a:buClr>
                      <a:srgbClr val="193EB0"/>
                    </a:buClr>
                    <a:buFont typeface="Arial" panose="020B0604020202020204" pitchFamily="34" charset="0"/>
                    <a:buChar char="•"/>
                  </a:pPr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The predicted value in the </a:t>
                  </a:r>
                  <a14:m>
                    <m:oMath xmlns:m="http://schemas.openxmlformats.org/officeDocument/2006/math">
                      <m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SamsungOne 400" panose="020B0503030303020204" pitchFamily="34" charset="0"/>
                        </a:rPr>
                        <m:t>𝑗</m:t>
                      </m:r>
                    </m:oMath>
                  </a14:m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-</a:t>
                  </a:r>
                  <a:r>
                    <a:rPr lang="en-US" altLang="ko-KR" sz="120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th</a:t>
                  </a:r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 region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amsungOne 400" panose="020B0503030303020204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altLang="ko-KR" sz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  <a:sym typeface="Symbol" panose="05050102010706020507" pitchFamily="18" charset="2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ko-KR" altLang="en-US" sz="1200" dirty="0">
                      <a:solidFill>
                        <a:srgbClr val="FF0000"/>
                      </a:solidFill>
                      <a:latin typeface="SamsungOne 700" panose="020B0803030303020204" pitchFamily="34" charset="0"/>
                      <a:ea typeface="SamsungOne 400" panose="020B0503030303020204" pitchFamily="34" charset="0"/>
                    </a:rPr>
                    <a:t> </a:t>
                  </a:r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is given by the</a:t>
                  </a:r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 </a:t>
                  </a:r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average in that region.</a:t>
                  </a:r>
                </a:p>
                <a:p>
                  <a:pPr marL="355600" lvl="1" indent="-179388" defTabSz="914400" latinLnBrk="1">
                    <a:spcAft>
                      <a:spcPts val="800"/>
                    </a:spcAft>
                    <a:buClr>
                      <a:srgbClr val="193EB0"/>
                    </a:buClr>
                    <a:buFont typeface="Arial" panose="020B0604020202020204" pitchFamily="34" charset="0"/>
                    <a:buChar char="•"/>
                  </a:pPr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For the observations belonging to the region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SamsungOne 400" panose="020B0503030303020204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lang="en-US" altLang="ko-KR" sz="12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SamsungOne 400" panose="020B0503030303020204" pitchFamily="34" charset="0"/>
                              <a:sym typeface="Symbol" panose="05050102010706020507" pitchFamily="18" charset="2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2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SamsungOne 400" panose="020B0503030303020204" pitchFamily="34" charset="0"/>
                              <a:sym typeface="Symbol" panose="05050102010706020507" pitchFamily="18" charset="2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, the same predicted response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SamsungOne 400" panose="020B0503030303020204" pitchFamily="34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  <a:sym typeface="Symbol" panose="05050102010706020507" pitchFamily="18" charset="2"/>
                                </a:rPr>
                              </m:ctrlPr>
                            </m:accPr>
                            <m:e>
                              <m:r>
                                <a:rPr lang="en-US" altLang="ko-KR" sz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  <a:sym typeface="Symbol" panose="05050102010706020507" pitchFamily="18" charset="2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  <a:sym typeface="Symbol" panose="05050102010706020507" pitchFamily="18" charset="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amsungOne 400" panose="020B0503030303020204" pitchFamily="34" charset="0"/>
                                  <a:sym typeface="Symbol" panose="05050102010706020507" pitchFamily="18" charset="2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altLang="ko-KR" sz="1200" dirty="0">
                      <a:solidFill>
                        <a:srgbClr val="FF0000"/>
                      </a:solidFill>
                      <a:latin typeface="SamsungOne 700" panose="020B0803030303020204" pitchFamily="34" charset="0"/>
                      <a:ea typeface="SamsungOne 700" panose="020B0803030303020204" pitchFamily="34" charset="0"/>
                    </a:rPr>
                    <a:t> </a:t>
                  </a:r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is assigned.</a:t>
                  </a:r>
                </a:p>
                <a:p>
                  <a:pPr marL="182563" indent="-182563" defTabSz="914400" latinLnBrk="1">
                    <a:spcAft>
                      <a:spcPts val="800"/>
                    </a:spcAft>
                    <a:buClr>
                      <a:srgbClr val="193EB0"/>
                    </a:buClr>
                    <a:buFont typeface="SamsungOne 400" panose="020B0503030303020204" pitchFamily="34" charset="0"/>
                    <a:buChar char="‣"/>
                  </a:pPr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Analogous to the classification Tree,  </a:t>
                  </a:r>
                </a:p>
              </p:txBody>
            </p:sp>
          </mc:Choice>
          <mc:Fallback xmlns=""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C4809832-350B-447E-8012-EE46A0E2B6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200" y="3659798"/>
                  <a:ext cx="8632825" cy="1371639"/>
                </a:xfrm>
                <a:prstGeom prst="rect">
                  <a:avLst/>
                </a:prstGeom>
                <a:blipFill>
                  <a:blip r:embed="rId4"/>
                  <a:stretch>
                    <a:fillRect l="-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60A6163-9B09-4D12-BED8-F31186D8B5B2}"/>
                    </a:ext>
                  </a:extLst>
                </p:cNvPr>
                <p:cNvSpPr/>
                <p:nvPr/>
              </p:nvSpPr>
              <p:spPr>
                <a:xfrm>
                  <a:off x="711200" y="2948231"/>
                  <a:ext cx="8632825" cy="860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72000" rIns="144000" bIns="72000" rtlCol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 defTabSz="914400" latinLnBrk="1">
                    <a:spcAft>
                      <a:spcPts val="800"/>
                    </a:spcAft>
                    <a:buClr>
                      <a:srgbClr val="193EB0"/>
                    </a:buClr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  <a:sym typeface="Symbol" panose="05050102010706020507" pitchFamily="18" charset="2"/>
                          </a:rPr>
                          <m:t>𝑅𝑆𝑆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  <a:sym typeface="Symbol" panose="05050102010706020507" pitchFamily="18" charset="2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ko-KR" sz="13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  <a:sym typeface="Symbol" panose="05050102010706020507" pitchFamily="18" charset="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3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  <a:sym typeface="Symbol" panose="05050102010706020507" pitchFamily="18" charset="2"/>
                              </a:rPr>
                              <m:t>𝑗</m:t>
                            </m:r>
                            <m:r>
                              <a:rPr lang="en-US" altLang="ko-KR" sz="13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  <a:sym typeface="Symbol" panose="05050102010706020507" pitchFamily="18" charset="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3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SamsungOne 400" panose="020B0503030303020204" pitchFamily="34" charset="0"/>
                                <a:sym typeface="Symbol" panose="05050102010706020507" pitchFamily="18" charset="2"/>
                              </a:rPr>
                              <m:t>𝐽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ko-KR" sz="1300" i="1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  <a:sym typeface="Symbol" panose="05050102010706020507" pitchFamily="18" charset="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altLang="ko-KR" sz="13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  <a:sym typeface="Symbol" panose="05050102010706020507" pitchFamily="18" charset="2"/>
                                  </a:rPr>
                                  <m:t>𝑖</m:t>
                                </m:r>
                                <m:r>
                                  <a:rPr lang="en-US" altLang="ko-KR" sz="130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SamsungOne 400" panose="020B0503030303020204" pitchFamily="34" charset="0"/>
                                    <a:sym typeface="Symbol" panose="05050102010706020507" pitchFamily="18" charset="2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ko-KR" sz="13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msungOne 400" panose="020B0503030303020204" pitchFamily="34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3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msungOne 400" panose="020B0503030303020204" pitchFamily="34" charset="0"/>
                                        <a:sym typeface="Symbol" panose="05050102010706020507" pitchFamily="18" charset="2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3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msungOne 400" panose="020B0503030303020204" pitchFamily="34" charset="0"/>
                                        <a:sym typeface="Symbol" panose="05050102010706020507" pitchFamily="18" charset="2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ko-KR" sz="1300" i="1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msungOne 400" panose="020B0503030303020204" pitchFamily="34" charset="0"/>
                                        <a:sym typeface="Symbol" panose="05050102010706020507" pitchFamily="18" charset="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ko-KR" sz="1300" i="1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SamsungOne 400" panose="020B0503030303020204" pitchFamily="34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300" i="1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SamsungOne 400" panose="020B0503030303020204" pitchFamily="34" charset="0"/>
                                                <a:sym typeface="Symbol" panose="05050102010706020507" pitchFamily="18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30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SamsungOne 400" panose="020B0503030303020204" pitchFamily="34" charset="0"/>
                                                <a:sym typeface="Symbol" panose="05050102010706020507" pitchFamily="18" charset="2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300">
                                                <a:solidFill>
                                                  <a:schemeClr val="tx1">
                                                    <a:lumMod val="85000"/>
                                                    <a:lumOff val="1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SamsungOne 400" panose="020B0503030303020204" pitchFamily="34" charset="0"/>
                                                <a:sym typeface="Symbol" panose="05050102010706020507" pitchFamily="18" charset="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30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SamsungOne 400" panose="020B0503030303020204" pitchFamily="34" charset="0"/>
                                            <a:sym typeface="Symbol" panose="05050102010706020507" pitchFamily="18" charset="2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3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SamsungOne 400" panose="020B0503030303020204" pitchFamily="34" charset="0"/>
                                                <a:sym typeface="Symbol" panose="05050102010706020507" pitchFamily="18" charset="2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altLang="ko-KR" sz="13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amsungOne 400" panose="020B0503030303020204" pitchFamily="34" charset="0"/>
                                                    <a:sym typeface="Symbol" panose="05050102010706020507" pitchFamily="18" charset="2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ko-KR" sz="130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amsungOne 400" panose="020B0503030303020204" pitchFamily="34" charset="0"/>
                                                    <a:sym typeface="Symbol" panose="05050102010706020507" pitchFamily="18" charset="2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altLang="ko-KR" sz="13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amsungOne 400" panose="020B0503030303020204" pitchFamily="34" charset="0"/>
                                                    <a:sym typeface="Symbol" panose="05050102010706020507" pitchFamily="18" charset="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30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amsungOne 400" panose="020B0503030303020204" pitchFamily="34" charset="0"/>
                                                    <a:sym typeface="Symbol" panose="05050102010706020507" pitchFamily="18" charset="2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30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SamsungOne 400" panose="020B0503030303020204" pitchFamily="34" charset="0"/>
                                                    <a:sym typeface="Symbol" panose="05050102010706020507" pitchFamily="18" charset="2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30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SamsungOne 400" panose="020B0503030303020204" pitchFamily="34" charset="0"/>
                                        <a:sym typeface="Symbol" panose="05050102010706020507" pitchFamily="18" charset="2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60A6163-9B09-4D12-BED8-F31186D8B5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200" y="2948231"/>
                  <a:ext cx="8632825" cy="8600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19531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A7467E-F6CD-4EEC-A2E4-5BDA242B036D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5.1.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Tree Algorithm.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42FE80-F3BE-42D1-A60D-80E6707D220F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Tree Algorithm (8/8)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892083-70C1-48B6-BC72-348208263671}"/>
              </a:ext>
            </a:extLst>
          </p:cNvPr>
          <p:cNvGrpSpPr/>
          <p:nvPr/>
        </p:nvGrpSpPr>
        <p:grpSpPr>
          <a:xfrm>
            <a:off x="558800" y="2232686"/>
            <a:ext cx="6337299" cy="215444"/>
            <a:chOff x="1027113" y="2045625"/>
            <a:chExt cx="6337299" cy="2154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51EFED2-51C6-4ECA-9062-2718C5E66945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1351FB-CEB7-484D-A96F-08A4A39C490E}"/>
                </a:ext>
              </a:extLst>
            </p:cNvPr>
            <p:cNvSpPr/>
            <p:nvPr/>
          </p:nvSpPr>
          <p:spPr>
            <a:xfrm>
              <a:off x="1179513" y="2045625"/>
              <a:ext cx="6184899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Scikit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-Learn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DecisionTreeClassifier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/Regressor Hyperparameters: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41C1FE-B2EF-42BE-827A-6EAA29C8AA49}"/>
              </a:ext>
            </a:extLst>
          </p:cNvPr>
          <p:cNvSpPr/>
          <p:nvPr/>
        </p:nvSpPr>
        <p:spPr>
          <a:xfrm>
            <a:off x="711200" y="4740026"/>
            <a:ext cx="8632825" cy="1367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Need to be tuned for optimized performance.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More information can be found at:</a:t>
            </a:r>
            <a:b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</a:b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Classifier: </a:t>
            </a: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hlinkClick r:id="rId3"/>
              </a:rPr>
              <a:t>https://scikit-learn.org/stable/modules/generated/sklearn.tree.DecisionTreeClassifier.html</a:t>
            </a: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</a:t>
            </a:r>
            <a:b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</a:b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Regressor: </a:t>
            </a: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hlinkClick r:id="rId4"/>
              </a:rPr>
              <a:t>https://scikit-learn.org/stable/modules/generated/sklearn.tree.DecisionTreeRegressor.html</a:t>
            </a: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8B3E4C6-21E1-4E8A-8E51-908815BB4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993954"/>
              </p:ext>
            </p:extLst>
          </p:nvPr>
        </p:nvGraphicFramePr>
        <p:xfrm>
          <a:off x="711200" y="2600327"/>
          <a:ext cx="8632825" cy="2030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814">
                  <a:extLst>
                    <a:ext uri="{9D8B030D-6E8A-4147-A177-3AD203B41FA5}">
                      <a16:colId xmlns:a16="http://schemas.microsoft.com/office/drawing/2014/main" val="4023989761"/>
                    </a:ext>
                  </a:extLst>
                </a:gridCol>
                <a:gridCol w="6303011">
                  <a:extLst>
                    <a:ext uri="{9D8B030D-6E8A-4147-A177-3AD203B41FA5}">
                      <a16:colId xmlns:a16="http://schemas.microsoft.com/office/drawing/2014/main" val="1127139662"/>
                    </a:ext>
                  </a:extLst>
                </a:gridCol>
              </a:tblGrid>
              <a:tr h="22778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Hyperparameter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D4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Explanation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D4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9922"/>
                  </a:ext>
                </a:extLst>
              </a:tr>
              <a:tr h="34512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max_depth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maximum depth of a tree.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7462398"/>
                  </a:ext>
                </a:extLst>
              </a:tr>
              <a:tr h="34512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min_samples_leaf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minimum number of sample points required to be at a leaf node.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8278547"/>
                  </a:ext>
                </a:extLst>
              </a:tr>
              <a:tr h="34512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min_samples_split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minimum number of sample points required to split an internal node.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441991"/>
                  </a:ext>
                </a:extLst>
              </a:tr>
              <a:tr h="3451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max_features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number of features to consider when looking for the best split.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189448"/>
                  </a:ext>
                </a:extLst>
              </a:tr>
              <a:tr h="34512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max_leaf_nodes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maximum number of leaf nodes in the tree.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1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538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DCD06EB-0E04-4BD7-8868-6B4AD0B61459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Tree Algorithm.</a:t>
            </a:r>
          </a:p>
        </p:txBody>
      </p:sp>
      <p:grpSp>
        <p:nvGrpSpPr>
          <p:cNvPr id="12" name="그룹 12">
            <a:extLst>
              <a:ext uri="{FF2B5EF4-FFF2-40B4-BE49-F238E27FC236}">
                <a16:creationId xmlns:a16="http://schemas.microsoft.com/office/drawing/2014/main" id="{A929BD29-CD7F-4C1B-9568-7372FE813420}"/>
              </a:ext>
            </a:extLst>
          </p:cNvPr>
          <p:cNvGrpSpPr/>
          <p:nvPr/>
        </p:nvGrpSpPr>
        <p:grpSpPr>
          <a:xfrm>
            <a:off x="349102" y="1528482"/>
            <a:ext cx="9259718" cy="4680231"/>
            <a:chOff x="349102" y="1523719"/>
            <a:chExt cx="9259718" cy="4680231"/>
          </a:xfrm>
        </p:grpSpPr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0B2AE18A-B58D-454C-8C84-AC1B46CA2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t="17743" r="5537" b="41581"/>
            <a:stretch/>
          </p:blipFill>
          <p:spPr>
            <a:xfrm>
              <a:off x="349102" y="1968501"/>
              <a:ext cx="9259718" cy="42354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그룹 16">
              <a:extLst>
                <a:ext uri="{FF2B5EF4-FFF2-40B4-BE49-F238E27FC236}">
                  <a16:creationId xmlns:a16="http://schemas.microsoft.com/office/drawing/2014/main" id="{F18769FE-DF5A-4134-9D1C-D3B606CD53B9}"/>
                </a:ext>
              </a:extLst>
            </p:cNvPr>
            <p:cNvGrpSpPr/>
            <p:nvPr/>
          </p:nvGrpSpPr>
          <p:grpSpPr>
            <a:xfrm>
              <a:off x="1749423" y="3934249"/>
              <a:ext cx="6403977" cy="584200"/>
              <a:chOff x="4778069" y="4391025"/>
              <a:chExt cx="2349160" cy="431802"/>
            </a:xfrm>
          </p:grpSpPr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21B3C93C-4DA9-4FAA-83D6-7C7C13E1D1EB}"/>
                  </a:ext>
                </a:extLst>
              </p:cNvPr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" name="직사각형 133">
                <a:extLst>
                  <a:ext uri="{FF2B5EF4-FFF2-40B4-BE49-F238E27FC236}">
                    <a16:creationId xmlns:a16="http://schemas.microsoft.com/office/drawing/2014/main" id="{817D1658-4644-43E3-B789-8A3AA4594071}"/>
                  </a:ext>
                </a:extLst>
              </p:cNvPr>
              <p:cNvSpPr/>
              <p:nvPr/>
            </p:nvSpPr>
            <p:spPr>
              <a:xfrm>
                <a:off x="4852511" y="4493182"/>
                <a:ext cx="2200275" cy="2274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cs typeface="Samsung Sharp Sans" pitchFamily="2" charset="0"/>
                  </a:rPr>
                  <a:t>Follow practice steps on 'ex_0505.ipynb’ file.</a:t>
                </a:r>
                <a:endParaRPr lang="ko-KR" altLang="en-US" sz="20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 Sharp Sans" pitchFamily="2" charset="0"/>
                  <a:cs typeface="Samsung Sharp Sans" pitchFamily="2" charset="0"/>
                </a:endParaRPr>
              </a:p>
            </p:txBody>
          </p:sp>
        </p:grpSp>
        <p:sp>
          <p:nvSpPr>
            <p:cNvPr id="17" name="직사각형 17">
              <a:extLst>
                <a:ext uri="{FF2B5EF4-FFF2-40B4-BE49-F238E27FC236}">
                  <a16:creationId xmlns:a16="http://schemas.microsoft.com/office/drawing/2014/main" id="{5595F042-35AE-4857-8861-2F3FE26599D4}"/>
                </a:ext>
              </a:extLst>
            </p:cNvPr>
            <p:cNvSpPr/>
            <p:nvPr/>
          </p:nvSpPr>
          <p:spPr>
            <a:xfrm>
              <a:off x="546895" y="1523719"/>
              <a:ext cx="8797130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Coding Exercise #0505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167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F6165240-FC43-41DE-A8BF-13EA8FC1F952}"/>
              </a:ext>
            </a:extLst>
          </p:cNvPr>
          <p:cNvGrpSpPr/>
          <p:nvPr/>
        </p:nvGrpSpPr>
        <p:grpSpPr>
          <a:xfrm>
            <a:off x="558799" y="525055"/>
            <a:ext cx="5519420" cy="834793"/>
            <a:chOff x="558799" y="525055"/>
            <a:chExt cx="5519420" cy="834793"/>
          </a:xfrm>
        </p:grpSpPr>
        <p:sp>
          <p:nvSpPr>
            <p:cNvPr id="7" name="직사각형 133">
              <a:extLst>
                <a:ext uri="{FF2B5EF4-FFF2-40B4-BE49-F238E27FC236}">
                  <a16:creationId xmlns:a16="http://schemas.microsoft.com/office/drawing/2014/main" id="{F149BB67-8B47-443E-82BD-E9C6655976DF}"/>
                </a:ext>
              </a:extLst>
            </p:cNvPr>
            <p:cNvSpPr/>
            <p:nvPr/>
          </p:nvSpPr>
          <p:spPr>
            <a:xfrm>
              <a:off x="558799" y="928961"/>
              <a:ext cx="5519420" cy="430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Machine Learning - Part II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84DBA7DD-EB3E-4880-8946-4BFC0917EE1A}"/>
                </a:ext>
              </a:extLst>
            </p:cNvPr>
            <p:cNvSpPr/>
            <p:nvPr/>
          </p:nvSpPr>
          <p:spPr>
            <a:xfrm>
              <a:off x="558800" y="525055"/>
              <a:ext cx="1075615" cy="246221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Chapter 6.</a:t>
              </a:r>
              <a:endParaRPr lang="ko-KR" altLang="en-US" sz="1600" dirty="0"/>
            </a:p>
          </p:txBody>
        </p:sp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69B4D001-388F-4316-904F-0BF0EB12867C}"/>
              </a:ext>
            </a:extLst>
          </p:cNvPr>
          <p:cNvGrpSpPr/>
          <p:nvPr/>
        </p:nvGrpSpPr>
        <p:grpSpPr>
          <a:xfrm>
            <a:off x="571500" y="2336175"/>
            <a:ext cx="5702300" cy="1750461"/>
            <a:chOff x="4181256" y="3224809"/>
            <a:chExt cx="5702300" cy="175046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C1A8EA7-F16A-4C89-B28F-0BD28E515FCF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UNIT 4. Classification Prediction (Basic)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2DD1F70-7F3B-4131-A097-5238F8452FA5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FBB3D4C-0CF2-4C2C-97A2-1E5339F030AC}"/>
                </a:ext>
              </a:extLst>
            </p:cNvPr>
            <p:cNvSpPr/>
            <p:nvPr/>
          </p:nvSpPr>
          <p:spPr>
            <a:xfrm>
              <a:off x="5160752" y="3641572"/>
              <a:ext cx="4456104" cy="13336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4.1. Logistic Regression Basics.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4.2. Logistic Regression Performance Metrics.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4.3. Naïve Bayes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4.4. KNN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4.5. SVM Algorithm.</a:t>
              </a:r>
            </a:p>
          </p:txBody>
        </p:sp>
      </p:grpSp>
      <p:grpSp>
        <p:nvGrpSpPr>
          <p:cNvPr id="14" name="Group 1">
            <a:extLst>
              <a:ext uri="{FF2B5EF4-FFF2-40B4-BE49-F238E27FC236}">
                <a16:creationId xmlns:a16="http://schemas.microsoft.com/office/drawing/2014/main" id="{FB536AEB-B3E4-435D-AA46-5FAFA0519BAD}"/>
              </a:ext>
            </a:extLst>
          </p:cNvPr>
          <p:cNvGrpSpPr/>
          <p:nvPr/>
        </p:nvGrpSpPr>
        <p:grpSpPr>
          <a:xfrm>
            <a:off x="571500" y="4319854"/>
            <a:ext cx="5702300" cy="911770"/>
            <a:chOff x="4181256" y="3224809"/>
            <a:chExt cx="5702300" cy="91177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DD18CA2-224F-47B5-86E2-AB72B02DED6B}"/>
                </a:ext>
              </a:extLst>
            </p:cNvPr>
            <p:cNvSpPr/>
            <p:nvPr/>
          </p:nvSpPr>
          <p:spPr>
            <a:xfrm>
              <a:off x="4364136" y="3225982"/>
              <a:ext cx="551942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5. Classification Prediction (Advanced)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94FAA7D-32B6-4555-BED0-43494B4D01B6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67C2108-F270-496D-B272-81A7915D06EB}"/>
                </a:ext>
              </a:extLst>
            </p:cNvPr>
            <p:cNvSpPr/>
            <p:nvPr/>
          </p:nvSpPr>
          <p:spPr>
            <a:xfrm>
              <a:off x="5160752" y="3641572"/>
              <a:ext cx="4456104" cy="4950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5.1. Tree Algorithm.</a:t>
              </a:r>
            </a:p>
            <a:p>
              <a:pPr>
                <a:spcAft>
                  <a:spcPts val="5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5.2. Ensemble Algorithms.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6798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11F18F-1F28-4F4C-8323-9EDBAD274A44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3FD214-9905-44FC-942E-C03649338547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Ensemble Algorithms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A7FA3-E3F9-4BEF-9C7F-159DDF9D62D9}"/>
              </a:ext>
            </a:extLst>
          </p:cNvPr>
          <p:cNvGrpSpPr/>
          <p:nvPr/>
        </p:nvGrpSpPr>
        <p:grpSpPr>
          <a:xfrm>
            <a:off x="558800" y="2232686"/>
            <a:ext cx="8785225" cy="3394553"/>
            <a:chOff x="558800" y="1842598"/>
            <a:chExt cx="8785225" cy="339455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363280C-4B24-40C3-8A62-ABA6BDB6270D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E40F9B4-2DE1-4593-AA33-01FE8297018C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1951B6E-30B1-4487-B5DB-0BBE300136F0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About ensemble algorithms: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6C31ECE-4940-42A9-9EFF-394749085AEF}"/>
                </a:ext>
              </a:extLst>
            </p:cNvPr>
            <p:cNvSpPr/>
            <p:nvPr/>
          </p:nvSpPr>
          <p:spPr>
            <a:xfrm>
              <a:off x="711200" y="2167867"/>
              <a:ext cx="8632825" cy="30692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 defTabSz="914400" latinLnBrk="1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Strong predictive model based on the weaker learners.</a:t>
              </a:r>
            </a:p>
            <a:p>
              <a:pPr marL="182563" indent="-182563" defTabSz="914400" latinLnBrk="1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Voting type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:</a:t>
              </a:r>
            </a:p>
            <a:p>
              <a:pPr marL="355600" lvl="1" indent="-179388" defTabSz="914400" latinLnBrk="1">
                <a:spcAft>
                  <a:spcPts val="800"/>
                </a:spcAft>
                <a:buClr>
                  <a:srgbClr val="193EB0"/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 collection of basic learners that “vote”.  </a:t>
              </a:r>
            </a:p>
            <a:p>
              <a:pPr marL="355600" lvl="1" indent="-179388" defTabSz="914400" latinLnBrk="1">
                <a:spcAft>
                  <a:spcPts val="800"/>
                </a:spcAft>
                <a:buClr>
                  <a:srgbClr val="193EB0"/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An ensemble of different kinds of learners. </a:t>
              </a:r>
              <a:r>
                <a:rPr lang="en-US" altLang="ko-KR" sz="1200" dirty="0">
                  <a:solidFill>
                    <a:srgbClr val="FF000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Ex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) Combine Tree, KNN, SVM, etc.</a:t>
              </a:r>
            </a:p>
            <a:p>
              <a:pPr marL="182563" indent="-182563" defTabSz="914400" latinLnBrk="1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Bagging type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:</a:t>
              </a:r>
            </a:p>
            <a:p>
              <a:pPr marL="355600" lvl="1" indent="-179388" defTabSz="914400" latinLnBrk="1">
                <a:spcAft>
                  <a:spcPts val="800"/>
                </a:spcAft>
                <a:buClr>
                  <a:srgbClr val="193EB0"/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 collection of independent weak learners that “vote”.  </a:t>
              </a:r>
            </a:p>
            <a:p>
              <a:pPr marL="355600" lvl="1" indent="-179388" defTabSz="914400" latinLnBrk="1">
                <a:spcAft>
                  <a:spcPts val="800"/>
                </a:spcAft>
                <a:buClr>
                  <a:srgbClr val="193EB0"/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An ensemble of the same kind of weak learners.</a:t>
              </a:r>
              <a:r>
                <a:rPr lang="en-US" altLang="ko-KR" sz="1200" dirty="0">
                  <a:solidFill>
                    <a:srgbClr val="FF000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 Ex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) Random Forest.</a:t>
              </a:r>
            </a:p>
            <a:p>
              <a:pPr marL="182563" indent="-182563" defTabSz="914400" latinLnBrk="1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Boosting type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: </a:t>
              </a:r>
            </a:p>
            <a:p>
              <a:pPr marL="355600" lvl="1" indent="-179388" defTabSz="914400" latinLnBrk="1">
                <a:spcAft>
                  <a:spcPts val="800"/>
                </a:spcAft>
                <a:buClr>
                  <a:srgbClr val="193EB0"/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 series of weak learners that adaptatively learn and predict. </a:t>
              </a:r>
              <a:r>
                <a:rPr lang="en-US" altLang="ko-KR" sz="1200" dirty="0">
                  <a:solidFill>
                    <a:srgbClr val="FF000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Ex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) AdaBoost, GBM, XGBoost, etc.</a:t>
              </a:r>
            </a:p>
            <a:p>
              <a:pPr marL="355600" lvl="1" indent="-179388" defTabSz="914400" latinLnBrk="1">
                <a:spcAft>
                  <a:spcPts val="800"/>
                </a:spcAft>
                <a:buClr>
                  <a:srgbClr val="193EB0"/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The series is grown by adding new learners multiplied by the “boosting weights”.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0611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29AF3D-D727-409A-93B2-1C33C53DDD62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3AF5CB-C08C-4CA5-9F1B-F219EFAEE2C4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Voting Ensemble (1/3)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C0A017-DFC0-4883-A713-54BAC52ED8AC}"/>
              </a:ext>
            </a:extLst>
          </p:cNvPr>
          <p:cNvGrpSpPr/>
          <p:nvPr/>
        </p:nvGrpSpPr>
        <p:grpSpPr>
          <a:xfrm>
            <a:off x="558800" y="2232686"/>
            <a:ext cx="8785225" cy="2328363"/>
            <a:chOff x="558800" y="1842598"/>
            <a:chExt cx="8785225" cy="232836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06E2E5C-FA40-498D-86B1-D1687DF46415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E1AE6B0-792A-4F7F-87DA-C0BA8FB45784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165F0C4-B0D5-4C4F-BBD4-2C5E19387838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Voting ensemble: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F5B987D-F768-4675-A5DF-6BA52C09D466}"/>
                </a:ext>
              </a:extLst>
            </p:cNvPr>
            <p:cNvSpPr/>
            <p:nvPr/>
          </p:nvSpPr>
          <p:spPr>
            <a:xfrm>
              <a:off x="711200" y="2167867"/>
              <a:ext cx="8632825" cy="20030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 defTabSz="914400" latinLnBrk="1">
                <a:lnSpc>
                  <a:spcPct val="150000"/>
                </a:lnSpc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Can be applied to classification and regression.</a:t>
              </a:r>
            </a:p>
            <a:p>
              <a:pPr marL="182563" indent="-182563" defTabSz="914400" latinLnBrk="1">
                <a:lnSpc>
                  <a:spcPct val="150000"/>
                </a:lnSpc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The learners that form an ensemble should be of different kinds for a good performance.</a:t>
              </a:r>
            </a:p>
            <a:p>
              <a:pPr marL="182563" indent="-182563" defTabSz="914400" latinLnBrk="1">
                <a:lnSpc>
                  <a:spcPct val="150000"/>
                </a:lnSpc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Two voting methods for the classifier:</a:t>
              </a:r>
            </a:p>
            <a:p>
              <a:pPr marL="355600" lvl="1" indent="-179388" defTabSz="914400" latinLnBrk="1">
                <a:lnSpc>
                  <a:spcPct val="150000"/>
                </a:lnSpc>
                <a:spcAft>
                  <a:spcPts val="800"/>
                </a:spcAft>
                <a:buClr>
                  <a:srgbClr val="193EB0"/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Hard: predicted class label is given by the majority rule voting. </a:t>
              </a:r>
            </a:p>
            <a:p>
              <a:pPr marL="355600" lvl="1" indent="-179388" defTabSz="914400" latinLnBrk="1">
                <a:lnSpc>
                  <a:spcPct val="150000"/>
                </a:lnSpc>
                <a:spcAft>
                  <a:spcPts val="800"/>
                </a:spcAft>
                <a:buClr>
                  <a:srgbClr val="193EB0"/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Soft: predicted class label is given by the </a:t>
              </a:r>
              <a:r>
                <a:rPr lang="en-US" altLang="ko-KR" sz="13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argmax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 of the sum of the predicted probabilities.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06739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B722DA-F7D3-474F-96A0-F0E535F2C283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FDA7AA-303C-4E81-A225-A1C118B48467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Voting Ensemble (2/3)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136802-3117-4079-B974-E77016DF855F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0C56258-EAB6-4ADD-8B06-B3119444A83A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46102FB-7BAE-4006-9908-F575A11F3807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Voting ensemble in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Scikit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-Learn: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0B0CAF-D586-499A-A812-BF53B2FC4DA5}"/>
              </a:ext>
            </a:extLst>
          </p:cNvPr>
          <p:cNvSpPr/>
          <p:nvPr/>
        </p:nvSpPr>
        <p:spPr>
          <a:xfrm>
            <a:off x="711200" y="2557955"/>
            <a:ext cx="8632825" cy="1418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 latinLnBrk="1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To import the voting ensemble as class:</a:t>
            </a:r>
            <a:b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b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from </a:t>
            </a:r>
            <a:r>
              <a:rPr lang="en-US" altLang="ko-K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sklearn.ensemble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import </a:t>
            </a:r>
            <a:r>
              <a:rPr lang="en-US" altLang="ko-K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VotingClassifier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            # For classification.</a:t>
            </a:r>
            <a:b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</a:b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from </a:t>
            </a:r>
            <a:r>
              <a:rPr lang="en-US" altLang="ko-K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sklearn.ensemble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import </a:t>
            </a:r>
            <a:r>
              <a:rPr lang="en-US" altLang="ko-K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VotingRegressor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           # For regression.</a:t>
            </a:r>
          </a:p>
          <a:p>
            <a:pPr marL="182563" indent="-182563" defTabSz="914400" latinLnBrk="1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To instantiate an object that implements voting ensemble: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3F9E00-5D36-4BA4-B1E0-3417183EB4C1}"/>
              </a:ext>
            </a:extLst>
          </p:cNvPr>
          <p:cNvSpPr/>
          <p:nvPr/>
        </p:nvSpPr>
        <p:spPr>
          <a:xfrm>
            <a:off x="910590" y="4196255"/>
            <a:ext cx="8632825" cy="1153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lvl="1" defTabSz="914400" latinLnBrk="1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en-US" altLang="ko-KR" sz="1200" dirty="0" err="1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myKNN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=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KNeighborsClassifier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n_neighbors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=</a:t>
            </a:r>
            <a:r>
              <a:rPr lang="en-US" altLang="ko-KR" sz="1200" dirty="0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 3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</a:t>
            </a:r>
          </a:p>
          <a:p>
            <a:pPr marL="0" lvl="1" defTabSz="914400" latinLnBrk="1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en-US" altLang="ko-KR" sz="1200" dirty="0" err="1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myLL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 =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LogisticRegression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()</a:t>
            </a:r>
          </a:p>
          <a:p>
            <a:pPr marL="0" lvl="1" defTabSz="914400" latinLnBrk="1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</a:pPr>
            <a:r>
              <a:rPr lang="en-US" altLang="ko-KR" sz="1200" dirty="0" err="1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myVotingEnsemble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=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VotingClassifier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(estimators=[(</a:t>
            </a:r>
            <a:r>
              <a:rPr lang="en-US" altLang="ko-KR" sz="1200" dirty="0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'</a:t>
            </a:r>
            <a:r>
              <a:rPr lang="en-US" altLang="ko-KR" sz="1200" dirty="0" err="1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lr</a:t>
            </a:r>
            <a:r>
              <a:rPr lang="en-US" altLang="ko-KR" sz="1200" dirty="0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',</a:t>
            </a:r>
            <a:r>
              <a:rPr lang="en-US" altLang="ko-KR" sz="1200" dirty="0" err="1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myLL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),(</a:t>
            </a:r>
            <a:r>
              <a:rPr lang="en-US" altLang="ko-KR" sz="1200" dirty="0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'</a:t>
            </a:r>
            <a:r>
              <a:rPr lang="en-US" altLang="ko-KR" sz="1200" dirty="0" err="1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knn</a:t>
            </a:r>
            <a:r>
              <a:rPr lang="en-US" altLang="ko-KR" sz="1200" dirty="0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',</a:t>
            </a:r>
            <a:r>
              <a:rPr lang="en-US" altLang="ko-KR" sz="1200" dirty="0" err="1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myKNN</a:t>
            </a:r>
            <a:r>
              <a:rPr lang="en-US" altLang="ko-KR" sz="1200" dirty="0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)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],voting='</a:t>
            </a:r>
            <a:r>
              <a:rPr lang="en-US" altLang="ko-KR" sz="1200" dirty="0">
                <a:solidFill>
                  <a:srgbClr val="1D48D1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hard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')     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C39A46-2F72-432A-8ACF-13139878F03A}"/>
              </a:ext>
            </a:extLst>
          </p:cNvPr>
          <p:cNvSpPr/>
          <p:nvPr/>
        </p:nvSpPr>
        <p:spPr>
          <a:xfrm>
            <a:off x="897890" y="3878359"/>
            <a:ext cx="8632825" cy="41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  <a:cs typeface="Tahoma" panose="020B0604030504040204" pitchFamily="34" charset="0"/>
              </a:rPr>
              <a:t>Ex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378427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36D940-28C8-4828-8622-205C64D6A521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83252A-DBC8-4FB2-8525-D98181B6CCA8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Voting Ensemble (3/3)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D69BF8-E429-4E88-B7B5-904B512CA3BF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C8CF893-1684-432C-980A-A288A7056253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25CB567-E5C3-4BC7-B0E7-38E1D666099A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Voting ensemble in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Scikit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-Learn: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712182" y="2557363"/>
            <a:ext cx="8630827" cy="1207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26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We can train and predict just like any other estimator:</a:t>
            </a:r>
          </a:p>
          <a:p>
            <a:pPr marL="176212" lvl="1" defTabSz="914400" latinLnBrk="1">
              <a:spcAft>
                <a:spcPts val="800"/>
              </a:spcAft>
              <a:buClr>
                <a:srgbClr val="193EB0"/>
              </a:buClr>
            </a:pPr>
            <a:r>
              <a:rPr lang="en-US" altLang="ko-KR" sz="1200" dirty="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Ex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 </a:t>
            </a:r>
          </a:p>
          <a:p>
            <a:pPr marL="176212" lvl="1" defTabSz="914400" latinLnBrk="1">
              <a:spcAft>
                <a:spcPts val="800"/>
              </a:spcAft>
              <a:buClr>
                <a:srgbClr val="193EB0"/>
              </a:buClr>
            </a:pPr>
            <a:r>
              <a:rPr kumimoji="1" lang="en-US" altLang="ko-KR" sz="1200" dirty="0" err="1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myVotingEnsemble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.fit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</a:t>
            </a:r>
            <a:r>
              <a:rPr kumimoji="1" lang="en-US" altLang="ko-KR" sz="1200" dirty="0" err="1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X_train</a:t>
            </a:r>
            <a:r>
              <a:rPr kumimoji="1" lang="en-US" altLang="ko-KR" sz="12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, </a:t>
            </a:r>
            <a:r>
              <a:rPr kumimoji="1" lang="en-US" altLang="ko-KR" sz="1200" dirty="0" err="1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Y_train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      </a:t>
            </a:r>
          </a:p>
          <a:p>
            <a:pPr marL="176212" lvl="1" defTabSz="914400" latinLnBrk="1">
              <a:spcAft>
                <a:spcPts val="800"/>
              </a:spcAft>
              <a:buClr>
                <a:srgbClr val="193EB0"/>
              </a:buClr>
            </a:pPr>
            <a:r>
              <a:rPr kumimoji="1" lang="en-US" altLang="ko-KR" sz="1200" dirty="0" err="1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myVotingEnsemble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.predict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</a:t>
            </a:r>
            <a:r>
              <a:rPr kumimoji="1" lang="en-US" altLang="ko-KR" sz="1200" dirty="0" err="1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X_test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D69BF8-E429-4E88-B7B5-904B512CA3BF}"/>
              </a:ext>
            </a:extLst>
          </p:cNvPr>
          <p:cNvGrpSpPr/>
          <p:nvPr/>
        </p:nvGrpSpPr>
        <p:grpSpPr>
          <a:xfrm>
            <a:off x="558800" y="3939243"/>
            <a:ext cx="8785225" cy="215444"/>
            <a:chOff x="1027113" y="2045625"/>
            <a:chExt cx="8785225" cy="21544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C8CF893-1684-432C-980A-A288A7056253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25CB567-E5C3-4BC7-B0E7-38E1D666099A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Scikit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-Learn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VotingClassifier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/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Regressor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Hyperparameters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:</a:t>
              </a:r>
            </a:p>
          </p:txBody>
        </p: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8B3E4C6-21E1-4E8A-8E51-908815BB4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81216"/>
              </p:ext>
            </p:extLst>
          </p:nvPr>
        </p:nvGraphicFramePr>
        <p:xfrm>
          <a:off x="714032" y="4332468"/>
          <a:ext cx="8629994" cy="883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049">
                  <a:extLst>
                    <a:ext uri="{9D8B030D-6E8A-4147-A177-3AD203B41FA5}">
                      <a16:colId xmlns:a16="http://schemas.microsoft.com/office/drawing/2014/main" val="4023989761"/>
                    </a:ext>
                  </a:extLst>
                </a:gridCol>
                <a:gridCol w="6300945">
                  <a:extLst>
                    <a:ext uri="{9D8B030D-6E8A-4147-A177-3AD203B41FA5}">
                      <a16:colId xmlns:a16="http://schemas.microsoft.com/office/drawing/2014/main" val="1127139662"/>
                    </a:ext>
                  </a:extLst>
                </a:gridCol>
              </a:tblGrid>
              <a:tr h="22086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Hyperparameter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Explanation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9922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estimators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list of basic learner objects.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462398"/>
                  </a:ext>
                </a:extLst>
              </a:tr>
              <a:tr h="2699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voting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Either ‘soft’ or ‘hard’   (for classifier only).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441991"/>
                  </a:ext>
                </a:extLst>
              </a:tr>
            </a:tbl>
          </a:graphicData>
        </a:graphic>
      </p:graphicFrame>
      <p:sp>
        <p:nvSpPr>
          <p:cNvPr id="15" name="직사각형 19">
            <a:extLst>
              <a:ext uri="{FF2B5EF4-FFF2-40B4-BE49-F238E27FC236}">
                <a16:creationId xmlns:a16="http://schemas.microsoft.com/office/drawing/2014/main" id="{553B97C4-59E2-499A-B475-BC5D33869A97}"/>
              </a:ext>
            </a:extLst>
          </p:cNvPr>
          <p:cNvSpPr/>
          <p:nvPr/>
        </p:nvSpPr>
        <p:spPr>
          <a:xfrm>
            <a:off x="711200" y="5137978"/>
            <a:ext cx="8632825" cy="10156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More information can be found at:</a:t>
            </a:r>
            <a:b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</a:b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Classifier: </a:t>
            </a: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hlinkClick r:id="rId3"/>
              </a:rPr>
              <a:t>https://scikit-learn.org/stable/modules/generated/sklearn.ensemble.VotingClassifier.html</a:t>
            </a: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</a:t>
            </a:r>
            <a:b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</a:b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Regressor: </a:t>
            </a: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hlinkClick r:id="rId4"/>
              </a:rPr>
              <a:t>https://scikit-learn.org/stable/modules/generated/sklearn.ensemble.VotingRegressor.html</a:t>
            </a: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8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A0B4A6-FFAE-402A-8635-CFDEA1C97440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56A20C-7698-41CB-9D9A-B5D3248444FA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(3/17)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11C592-750C-4438-BB85-314DBC34ED14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5C4F09C-8F59-4117-B404-59FE13794C74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08E696D-99F7-46E6-B4B1-8CC2EC5AE72C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Pros: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53DE9D-2ED0-4E7A-BC72-E6C42342B937}"/>
              </a:ext>
            </a:extLst>
          </p:cNvPr>
          <p:cNvSpPr/>
          <p:nvPr/>
        </p:nvSpPr>
        <p:spPr>
          <a:xfrm>
            <a:off x="712182" y="2557363"/>
            <a:ext cx="8630827" cy="9507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26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Simple and relatively easy to implement.</a:t>
            </a:r>
          </a:p>
          <a:p>
            <a:pPr marL="182526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Source of intuitive insights. </a:t>
            </a:r>
          </a:p>
          <a:p>
            <a:pPr marL="182526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Fast training.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D92484-207C-4406-8AAE-7057870C2E0D}"/>
              </a:ext>
            </a:extLst>
          </p:cNvPr>
          <p:cNvGrpSpPr/>
          <p:nvPr/>
        </p:nvGrpSpPr>
        <p:grpSpPr>
          <a:xfrm>
            <a:off x="558800" y="3669601"/>
            <a:ext cx="8785225" cy="215444"/>
            <a:chOff x="1027113" y="2045625"/>
            <a:chExt cx="8785225" cy="21544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CED32B7-A817-43CB-A1A5-CEE46BFA93F1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4D854F0-1C15-4219-8EFB-4CEEE9A666B0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Cons: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8F75C7-0F39-4B8E-A87D-FC0412CA6A99}"/>
              </a:ext>
            </a:extLst>
          </p:cNvPr>
          <p:cNvSpPr/>
          <p:nvPr/>
        </p:nvSpPr>
        <p:spPr>
          <a:xfrm>
            <a:off x="712182" y="3994278"/>
            <a:ext cx="8630827" cy="648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1983" rIns="143967" bIns="71983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26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Not among the most accurate classification algorithms.</a:t>
            </a:r>
          </a:p>
          <a:p>
            <a:pPr marL="182526" indent="-182526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Assumes that the explanatory variables are independent without multi-collinearity.</a:t>
            </a:r>
          </a:p>
        </p:txBody>
      </p:sp>
    </p:spTree>
    <p:extLst>
      <p:ext uri="{BB962C8B-B14F-4D97-AF65-F5344CB8AC3E}">
        <p14:creationId xmlns:p14="http://schemas.microsoft.com/office/powerpoint/2010/main" val="22811503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6465BE-74EA-4FCB-B977-01FFBCBEF322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D1F012-B323-416C-AC7E-802F35332FBC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Bagging Ensemble : Random Forest (1/4)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42A6A46-CC4B-48FC-8109-1BE59FC5159E}"/>
              </a:ext>
            </a:extLst>
          </p:cNvPr>
          <p:cNvGrpSpPr/>
          <p:nvPr/>
        </p:nvGrpSpPr>
        <p:grpSpPr>
          <a:xfrm>
            <a:off x="558800" y="2232686"/>
            <a:ext cx="8785225" cy="973377"/>
            <a:chOff x="558800" y="2232686"/>
            <a:chExt cx="8785225" cy="973377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3B9A821-98F0-4790-8233-FE8E04986569}"/>
                </a:ext>
              </a:extLst>
            </p:cNvPr>
            <p:cNvGrpSpPr/>
            <p:nvPr/>
          </p:nvGrpSpPr>
          <p:grpSpPr>
            <a:xfrm>
              <a:off x="558800" y="2232686"/>
              <a:ext cx="8785225" cy="215444"/>
              <a:chOff x="1027113" y="2045625"/>
              <a:chExt cx="8785225" cy="215444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36DD2E5-1EDF-48DF-BF27-E8F29737C1E7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C29919B-3673-4618-A4A9-B523D3ACA568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About Random Forest:</a:t>
                </a: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4E4CE38-5103-47A5-B1CE-F60EC2313079}"/>
                </a:ext>
              </a:extLst>
            </p:cNvPr>
            <p:cNvSpPr/>
            <p:nvPr/>
          </p:nvSpPr>
          <p:spPr>
            <a:xfrm>
              <a:off x="711200" y="2557955"/>
              <a:ext cx="8632825" cy="648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An ensemble algorithm based on trees.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Can be applied to classification and regression. 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4AF552-0F94-48AA-95AA-8B930DAACAE1}"/>
              </a:ext>
            </a:extLst>
          </p:cNvPr>
          <p:cNvGrpSpPr/>
          <p:nvPr/>
        </p:nvGrpSpPr>
        <p:grpSpPr>
          <a:xfrm>
            <a:off x="558800" y="3459313"/>
            <a:ext cx="8785225" cy="1276024"/>
            <a:chOff x="558800" y="3426486"/>
            <a:chExt cx="8785225" cy="1276024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4F17A13-6B6A-45E3-A19D-8575584BCC66}"/>
                </a:ext>
              </a:extLst>
            </p:cNvPr>
            <p:cNvGrpSpPr/>
            <p:nvPr/>
          </p:nvGrpSpPr>
          <p:grpSpPr>
            <a:xfrm>
              <a:off x="558800" y="3426486"/>
              <a:ext cx="8785225" cy="215444"/>
              <a:chOff x="1027113" y="2045625"/>
              <a:chExt cx="8785225" cy="21544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43DB554-4CC8-41A5-9D63-7D9B16CF684C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3B0E8D2-E064-44B0-A815-B97DB7D5DA65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Pros:</a:t>
                </a: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5C2DDBB-C210-4B69-80F3-CFA39FAB38CF}"/>
                </a:ext>
              </a:extLst>
            </p:cNvPr>
            <p:cNvSpPr/>
            <p:nvPr/>
          </p:nvSpPr>
          <p:spPr>
            <a:xfrm>
              <a:off x="711200" y="3751755"/>
              <a:ext cx="8632825" cy="950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Powerful.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Few assumptions.  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Little or no concern about the overfitting problem.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C29740-3FF7-4A4F-A760-0E844BE51E60}"/>
              </a:ext>
            </a:extLst>
          </p:cNvPr>
          <p:cNvGrpSpPr/>
          <p:nvPr/>
        </p:nvGrpSpPr>
        <p:grpSpPr>
          <a:xfrm>
            <a:off x="558800" y="4988586"/>
            <a:ext cx="8785225" cy="670730"/>
            <a:chOff x="558800" y="4988586"/>
            <a:chExt cx="8785225" cy="67073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6B9D0E0-4E17-4DDF-A83F-9FB6F55FAE1A}"/>
                </a:ext>
              </a:extLst>
            </p:cNvPr>
            <p:cNvGrpSpPr/>
            <p:nvPr/>
          </p:nvGrpSpPr>
          <p:grpSpPr>
            <a:xfrm>
              <a:off x="558800" y="4988586"/>
              <a:ext cx="8785225" cy="215444"/>
              <a:chOff x="1027113" y="2045625"/>
              <a:chExt cx="8785225" cy="21544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0F4B355-3E7E-49AD-A59F-DFBB342157C2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908C041-DE2E-458A-8C01-561C78EB35A5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Cons:</a:t>
                </a:r>
              </a:p>
            </p:txBody>
          </p: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58ECE74-1F3D-4CF4-8D38-397E2D7BDA35}"/>
                </a:ext>
              </a:extLst>
            </p:cNvPr>
            <p:cNvSpPr/>
            <p:nvPr/>
          </p:nvSpPr>
          <p:spPr>
            <a:xfrm>
              <a:off x="711200" y="5313855"/>
              <a:ext cx="8632825" cy="3454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Training is time consuming.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168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AA9E506A-C77C-48AA-9046-52619DF744A2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FE54974-CF97-4BDF-907E-D75A7A8799D4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Bagging Ensemble : Random Forest (2/4)</a:t>
            </a:r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284456EB-BE1F-4149-8B9A-E5F1E330DC8F}"/>
              </a:ext>
            </a:extLst>
          </p:cNvPr>
          <p:cNvGrpSpPr/>
          <p:nvPr/>
        </p:nvGrpSpPr>
        <p:grpSpPr>
          <a:xfrm>
            <a:off x="558800" y="2232686"/>
            <a:ext cx="8785225" cy="3932477"/>
            <a:chOff x="558800" y="2232686"/>
            <a:chExt cx="8785225" cy="3932477"/>
          </a:xfrm>
        </p:grpSpPr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58CA9DC2-A94D-4BBA-AD5A-2A471831A26C}"/>
                </a:ext>
              </a:extLst>
            </p:cNvPr>
            <p:cNvGrpSpPr/>
            <p:nvPr/>
          </p:nvGrpSpPr>
          <p:grpSpPr>
            <a:xfrm>
              <a:off x="558800" y="2232686"/>
              <a:ext cx="8785225" cy="215444"/>
              <a:chOff x="1027113" y="2045625"/>
              <a:chExt cx="8785225" cy="215444"/>
            </a:xfrm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78CC90D8-9B20-48DC-9CDA-E635A20B8084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F7BFE25B-325C-4320-98A3-58B0F3139F18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Random Forest algorithm:</a:t>
                </a:r>
              </a:p>
            </p:txBody>
          </p:sp>
        </p:grp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4CD69858-D670-490A-9FD3-1D13623AEED4}"/>
                </a:ext>
              </a:extLst>
            </p:cNvPr>
            <p:cNvSpPr/>
            <p:nvPr/>
          </p:nvSpPr>
          <p:spPr>
            <a:xfrm>
              <a:off x="711200" y="5517055"/>
              <a:ext cx="8632825" cy="648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Randomly chosen trees form a forest.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Prediction is decided by the majority vote.</a:t>
              </a:r>
            </a:p>
          </p:txBody>
        </p:sp>
      </p:grpSp>
      <p:sp>
        <p:nvSpPr>
          <p:cNvPr id="431" name="Freeform 5"/>
          <p:cNvSpPr>
            <a:spLocks/>
          </p:cNvSpPr>
          <p:nvPr/>
        </p:nvSpPr>
        <p:spPr bwMode="auto">
          <a:xfrm>
            <a:off x="3056298" y="2634445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37" name="그룹 436"/>
          <p:cNvGrpSpPr/>
          <p:nvPr/>
        </p:nvGrpSpPr>
        <p:grpSpPr>
          <a:xfrm>
            <a:off x="3405813" y="3158108"/>
            <a:ext cx="271990" cy="774775"/>
            <a:chOff x="6998491" y="3230563"/>
            <a:chExt cx="765176" cy="2179637"/>
          </a:xfrm>
        </p:grpSpPr>
        <p:sp>
          <p:nvSpPr>
            <p:cNvPr id="434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5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47" name="Freeform 5"/>
          <p:cNvSpPr>
            <a:spLocks/>
          </p:cNvSpPr>
          <p:nvPr/>
        </p:nvSpPr>
        <p:spPr bwMode="auto">
          <a:xfrm>
            <a:off x="3845629" y="2621067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8" name="그룹 447"/>
          <p:cNvGrpSpPr/>
          <p:nvPr/>
        </p:nvGrpSpPr>
        <p:grpSpPr>
          <a:xfrm>
            <a:off x="4195144" y="3144730"/>
            <a:ext cx="271990" cy="774775"/>
            <a:chOff x="6998491" y="3230563"/>
            <a:chExt cx="765176" cy="2179637"/>
          </a:xfrm>
        </p:grpSpPr>
        <p:sp>
          <p:nvSpPr>
            <p:cNvPr id="449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0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1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53" name="Freeform 5"/>
          <p:cNvSpPr>
            <a:spLocks/>
          </p:cNvSpPr>
          <p:nvPr/>
        </p:nvSpPr>
        <p:spPr bwMode="auto">
          <a:xfrm>
            <a:off x="4581446" y="2902015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54" name="그룹 453"/>
          <p:cNvGrpSpPr/>
          <p:nvPr/>
        </p:nvGrpSpPr>
        <p:grpSpPr>
          <a:xfrm>
            <a:off x="4930961" y="3425678"/>
            <a:ext cx="271990" cy="774775"/>
            <a:chOff x="6998491" y="3230563"/>
            <a:chExt cx="765176" cy="2179637"/>
          </a:xfrm>
        </p:grpSpPr>
        <p:sp>
          <p:nvSpPr>
            <p:cNvPr id="455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6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7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59" name="Freeform 5"/>
          <p:cNvSpPr>
            <a:spLocks/>
          </p:cNvSpPr>
          <p:nvPr/>
        </p:nvSpPr>
        <p:spPr bwMode="auto">
          <a:xfrm>
            <a:off x="5317262" y="2607689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60" name="그룹 459"/>
          <p:cNvGrpSpPr/>
          <p:nvPr/>
        </p:nvGrpSpPr>
        <p:grpSpPr>
          <a:xfrm>
            <a:off x="5666777" y="3131352"/>
            <a:ext cx="271990" cy="774775"/>
            <a:chOff x="6998491" y="3230563"/>
            <a:chExt cx="765176" cy="2179637"/>
          </a:xfrm>
        </p:grpSpPr>
        <p:sp>
          <p:nvSpPr>
            <p:cNvPr id="461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2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3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65" name="Freeform 5"/>
          <p:cNvSpPr>
            <a:spLocks/>
          </p:cNvSpPr>
          <p:nvPr/>
        </p:nvSpPr>
        <p:spPr bwMode="auto">
          <a:xfrm>
            <a:off x="6079836" y="2835122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66" name="그룹 465"/>
          <p:cNvGrpSpPr/>
          <p:nvPr/>
        </p:nvGrpSpPr>
        <p:grpSpPr>
          <a:xfrm>
            <a:off x="6429351" y="3358785"/>
            <a:ext cx="271990" cy="774775"/>
            <a:chOff x="6998491" y="3230563"/>
            <a:chExt cx="765176" cy="2179637"/>
          </a:xfrm>
        </p:grpSpPr>
        <p:sp>
          <p:nvSpPr>
            <p:cNvPr id="467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8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9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71" name="Freeform 5"/>
          <p:cNvSpPr>
            <a:spLocks/>
          </p:cNvSpPr>
          <p:nvPr/>
        </p:nvSpPr>
        <p:spPr bwMode="auto">
          <a:xfrm>
            <a:off x="2440888" y="3102692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72" name="그룹 471"/>
          <p:cNvGrpSpPr/>
          <p:nvPr/>
        </p:nvGrpSpPr>
        <p:grpSpPr>
          <a:xfrm>
            <a:off x="2790403" y="3626355"/>
            <a:ext cx="271990" cy="774775"/>
            <a:chOff x="6998491" y="3230563"/>
            <a:chExt cx="765176" cy="2179637"/>
          </a:xfrm>
        </p:grpSpPr>
        <p:sp>
          <p:nvSpPr>
            <p:cNvPr id="473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4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5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77" name="Freeform 5"/>
          <p:cNvSpPr>
            <a:spLocks/>
          </p:cNvSpPr>
          <p:nvPr/>
        </p:nvSpPr>
        <p:spPr bwMode="auto">
          <a:xfrm>
            <a:off x="3002611" y="3289990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78" name="그룹 477"/>
          <p:cNvGrpSpPr/>
          <p:nvPr/>
        </p:nvGrpSpPr>
        <p:grpSpPr>
          <a:xfrm>
            <a:off x="3352126" y="3813653"/>
            <a:ext cx="271990" cy="774775"/>
            <a:chOff x="6998491" y="3230563"/>
            <a:chExt cx="765176" cy="2179637"/>
          </a:xfrm>
        </p:grpSpPr>
        <p:sp>
          <p:nvSpPr>
            <p:cNvPr id="479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0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1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83" name="Freeform 5"/>
          <p:cNvSpPr>
            <a:spLocks/>
          </p:cNvSpPr>
          <p:nvPr/>
        </p:nvSpPr>
        <p:spPr bwMode="auto">
          <a:xfrm>
            <a:off x="3456779" y="3263233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84" name="그룹 483"/>
          <p:cNvGrpSpPr/>
          <p:nvPr/>
        </p:nvGrpSpPr>
        <p:grpSpPr>
          <a:xfrm>
            <a:off x="3806294" y="3786896"/>
            <a:ext cx="271990" cy="774775"/>
            <a:chOff x="6998491" y="3230563"/>
            <a:chExt cx="765176" cy="2179637"/>
          </a:xfrm>
        </p:grpSpPr>
        <p:sp>
          <p:nvSpPr>
            <p:cNvPr id="485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6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7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89" name="Freeform 5"/>
          <p:cNvSpPr>
            <a:spLocks/>
          </p:cNvSpPr>
          <p:nvPr/>
        </p:nvSpPr>
        <p:spPr bwMode="auto">
          <a:xfrm>
            <a:off x="4059913" y="3144491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90" name="그룹 489"/>
          <p:cNvGrpSpPr/>
          <p:nvPr/>
        </p:nvGrpSpPr>
        <p:grpSpPr>
          <a:xfrm>
            <a:off x="4409428" y="3668154"/>
            <a:ext cx="271990" cy="774775"/>
            <a:chOff x="6998491" y="3230563"/>
            <a:chExt cx="765176" cy="2179637"/>
          </a:xfrm>
        </p:grpSpPr>
        <p:sp>
          <p:nvSpPr>
            <p:cNvPr id="491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2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3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95" name="Freeform 5"/>
          <p:cNvSpPr>
            <a:spLocks/>
          </p:cNvSpPr>
          <p:nvPr/>
        </p:nvSpPr>
        <p:spPr bwMode="auto">
          <a:xfrm>
            <a:off x="4567383" y="3677118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96" name="그룹 495"/>
          <p:cNvGrpSpPr/>
          <p:nvPr/>
        </p:nvGrpSpPr>
        <p:grpSpPr>
          <a:xfrm>
            <a:off x="4916898" y="4200781"/>
            <a:ext cx="271990" cy="774775"/>
            <a:chOff x="6998491" y="3230563"/>
            <a:chExt cx="765176" cy="2179637"/>
          </a:xfrm>
        </p:grpSpPr>
        <p:sp>
          <p:nvSpPr>
            <p:cNvPr id="497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8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9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1" name="Freeform 5"/>
          <p:cNvSpPr>
            <a:spLocks/>
          </p:cNvSpPr>
          <p:nvPr/>
        </p:nvSpPr>
        <p:spPr bwMode="auto">
          <a:xfrm>
            <a:off x="5063071" y="3156205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02" name="그룹 501"/>
          <p:cNvGrpSpPr/>
          <p:nvPr/>
        </p:nvGrpSpPr>
        <p:grpSpPr>
          <a:xfrm>
            <a:off x="5412586" y="3679868"/>
            <a:ext cx="271990" cy="774775"/>
            <a:chOff x="6998491" y="3230563"/>
            <a:chExt cx="765176" cy="2179637"/>
          </a:xfrm>
        </p:grpSpPr>
        <p:sp>
          <p:nvSpPr>
            <p:cNvPr id="503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4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5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7" name="Freeform 5"/>
          <p:cNvSpPr>
            <a:spLocks/>
          </p:cNvSpPr>
          <p:nvPr/>
        </p:nvSpPr>
        <p:spPr bwMode="auto">
          <a:xfrm>
            <a:off x="5624967" y="3289990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08" name="그룹 507"/>
          <p:cNvGrpSpPr/>
          <p:nvPr/>
        </p:nvGrpSpPr>
        <p:grpSpPr>
          <a:xfrm>
            <a:off x="5974482" y="3813653"/>
            <a:ext cx="271990" cy="774775"/>
            <a:chOff x="6998491" y="3230563"/>
            <a:chExt cx="765176" cy="2179637"/>
          </a:xfrm>
        </p:grpSpPr>
        <p:sp>
          <p:nvSpPr>
            <p:cNvPr id="509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0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1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13" name="Freeform 5"/>
          <p:cNvSpPr>
            <a:spLocks/>
          </p:cNvSpPr>
          <p:nvPr/>
        </p:nvSpPr>
        <p:spPr bwMode="auto">
          <a:xfrm>
            <a:off x="6601597" y="3263233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14" name="그룹 513"/>
          <p:cNvGrpSpPr/>
          <p:nvPr/>
        </p:nvGrpSpPr>
        <p:grpSpPr>
          <a:xfrm>
            <a:off x="6951112" y="3786896"/>
            <a:ext cx="271990" cy="774775"/>
            <a:chOff x="6998491" y="3230563"/>
            <a:chExt cx="765176" cy="2179637"/>
          </a:xfrm>
        </p:grpSpPr>
        <p:sp>
          <p:nvSpPr>
            <p:cNvPr id="515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6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7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19" name="Freeform 5"/>
          <p:cNvSpPr>
            <a:spLocks/>
          </p:cNvSpPr>
          <p:nvPr/>
        </p:nvSpPr>
        <p:spPr bwMode="auto">
          <a:xfrm>
            <a:off x="3885080" y="3824281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20" name="그룹 519"/>
          <p:cNvGrpSpPr/>
          <p:nvPr/>
        </p:nvGrpSpPr>
        <p:grpSpPr>
          <a:xfrm>
            <a:off x="4234595" y="4347944"/>
            <a:ext cx="271990" cy="774775"/>
            <a:chOff x="6998491" y="3230563"/>
            <a:chExt cx="765176" cy="2179637"/>
          </a:xfrm>
        </p:grpSpPr>
        <p:sp>
          <p:nvSpPr>
            <p:cNvPr id="521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2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3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25" name="Freeform 5"/>
          <p:cNvSpPr>
            <a:spLocks/>
          </p:cNvSpPr>
          <p:nvPr/>
        </p:nvSpPr>
        <p:spPr bwMode="auto">
          <a:xfrm>
            <a:off x="5209549" y="3877795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26" name="그룹 525"/>
          <p:cNvGrpSpPr/>
          <p:nvPr/>
        </p:nvGrpSpPr>
        <p:grpSpPr>
          <a:xfrm>
            <a:off x="5559064" y="4401458"/>
            <a:ext cx="271990" cy="774775"/>
            <a:chOff x="6998491" y="3230563"/>
            <a:chExt cx="765176" cy="2179637"/>
          </a:xfrm>
        </p:grpSpPr>
        <p:sp>
          <p:nvSpPr>
            <p:cNvPr id="527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8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9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31" name="Freeform 5"/>
          <p:cNvSpPr>
            <a:spLocks/>
          </p:cNvSpPr>
          <p:nvPr/>
        </p:nvSpPr>
        <p:spPr bwMode="auto">
          <a:xfrm>
            <a:off x="5891852" y="3877795"/>
            <a:ext cx="1013926" cy="938131"/>
          </a:xfrm>
          <a:custGeom>
            <a:avLst/>
            <a:gdLst>
              <a:gd name="T0" fmla="*/ 1350 w 1632"/>
              <a:gd name="T1" fmla="*/ 440 h 1510"/>
              <a:gd name="T2" fmla="*/ 1346 w 1632"/>
              <a:gd name="T3" fmla="*/ 374 h 1510"/>
              <a:gd name="T4" fmla="*/ 1323 w 1632"/>
              <a:gd name="T5" fmla="*/ 289 h 1510"/>
              <a:gd name="T6" fmla="*/ 1286 w 1632"/>
              <a:gd name="T7" fmla="*/ 212 h 1510"/>
              <a:gd name="T8" fmla="*/ 1236 w 1632"/>
              <a:gd name="T9" fmla="*/ 145 h 1510"/>
              <a:gd name="T10" fmla="*/ 1173 w 1632"/>
              <a:gd name="T11" fmla="*/ 88 h 1510"/>
              <a:gd name="T12" fmla="*/ 1101 w 1632"/>
              <a:gd name="T13" fmla="*/ 45 h 1510"/>
              <a:gd name="T14" fmla="*/ 1019 w 1632"/>
              <a:gd name="T15" fmla="*/ 14 h 1510"/>
              <a:gd name="T16" fmla="*/ 933 w 1632"/>
              <a:gd name="T17" fmla="*/ 2 h 1510"/>
              <a:gd name="T18" fmla="*/ 867 w 1632"/>
              <a:gd name="T19" fmla="*/ 3 h 1510"/>
              <a:gd name="T20" fmla="*/ 782 w 1632"/>
              <a:gd name="T21" fmla="*/ 20 h 1510"/>
              <a:gd name="T22" fmla="*/ 705 w 1632"/>
              <a:gd name="T23" fmla="*/ 51 h 1510"/>
              <a:gd name="T24" fmla="*/ 637 w 1632"/>
              <a:gd name="T25" fmla="*/ 95 h 1510"/>
              <a:gd name="T26" fmla="*/ 577 w 1632"/>
              <a:gd name="T27" fmla="*/ 151 h 1510"/>
              <a:gd name="T28" fmla="*/ 530 w 1632"/>
              <a:gd name="T29" fmla="*/ 217 h 1510"/>
              <a:gd name="T30" fmla="*/ 494 w 1632"/>
              <a:gd name="T31" fmla="*/ 292 h 1510"/>
              <a:gd name="T32" fmla="*/ 474 w 1632"/>
              <a:gd name="T33" fmla="*/ 374 h 1510"/>
              <a:gd name="T34" fmla="*/ 470 w 1632"/>
              <a:gd name="T35" fmla="*/ 417 h 1510"/>
              <a:gd name="T36" fmla="*/ 397 w 1632"/>
              <a:gd name="T37" fmla="*/ 423 h 1510"/>
              <a:gd name="T38" fmla="*/ 308 w 1632"/>
              <a:gd name="T39" fmla="*/ 446 h 1510"/>
              <a:gd name="T40" fmla="*/ 226 w 1632"/>
              <a:gd name="T41" fmla="*/ 484 h 1510"/>
              <a:gd name="T42" fmla="*/ 154 w 1632"/>
              <a:gd name="T43" fmla="*/ 538 h 1510"/>
              <a:gd name="T44" fmla="*/ 94 w 1632"/>
              <a:gd name="T45" fmla="*/ 604 h 1510"/>
              <a:gd name="T46" fmla="*/ 46 w 1632"/>
              <a:gd name="T47" fmla="*/ 683 h 1510"/>
              <a:gd name="T48" fmla="*/ 15 w 1632"/>
              <a:gd name="T49" fmla="*/ 767 h 1510"/>
              <a:gd name="T50" fmla="*/ 2 w 1632"/>
              <a:gd name="T51" fmla="*/ 861 h 1510"/>
              <a:gd name="T52" fmla="*/ 3 w 1632"/>
              <a:gd name="T53" fmla="*/ 933 h 1510"/>
              <a:gd name="T54" fmla="*/ 22 w 1632"/>
              <a:gd name="T55" fmla="*/ 1024 h 1510"/>
              <a:gd name="T56" fmla="*/ 57 w 1632"/>
              <a:gd name="T57" fmla="*/ 1109 h 1510"/>
              <a:gd name="T58" fmla="*/ 108 w 1632"/>
              <a:gd name="T59" fmla="*/ 1182 h 1510"/>
              <a:gd name="T60" fmla="*/ 171 w 1632"/>
              <a:gd name="T61" fmla="*/ 1246 h 1510"/>
              <a:gd name="T62" fmla="*/ 246 w 1632"/>
              <a:gd name="T63" fmla="*/ 1296 h 1510"/>
              <a:gd name="T64" fmla="*/ 329 w 1632"/>
              <a:gd name="T65" fmla="*/ 1332 h 1510"/>
              <a:gd name="T66" fmla="*/ 422 w 1632"/>
              <a:gd name="T67" fmla="*/ 1350 h 1510"/>
              <a:gd name="T68" fmla="*/ 497 w 1632"/>
              <a:gd name="T69" fmla="*/ 1352 h 1510"/>
              <a:gd name="T70" fmla="*/ 602 w 1632"/>
              <a:gd name="T71" fmla="*/ 1335 h 1510"/>
              <a:gd name="T72" fmla="*/ 674 w 1632"/>
              <a:gd name="T73" fmla="*/ 1305 h 1510"/>
              <a:gd name="T74" fmla="*/ 757 w 1632"/>
              <a:gd name="T75" fmla="*/ 1390 h 1510"/>
              <a:gd name="T76" fmla="*/ 858 w 1632"/>
              <a:gd name="T77" fmla="*/ 1455 h 1510"/>
              <a:gd name="T78" fmla="*/ 972 w 1632"/>
              <a:gd name="T79" fmla="*/ 1496 h 1510"/>
              <a:gd name="T80" fmla="*/ 1096 w 1632"/>
              <a:gd name="T81" fmla="*/ 1510 h 1510"/>
              <a:gd name="T82" fmla="*/ 1178 w 1632"/>
              <a:gd name="T83" fmla="*/ 1504 h 1510"/>
              <a:gd name="T84" fmla="*/ 1281 w 1632"/>
              <a:gd name="T85" fmla="*/ 1478 h 1510"/>
              <a:gd name="T86" fmla="*/ 1375 w 1632"/>
              <a:gd name="T87" fmla="*/ 1433 h 1510"/>
              <a:gd name="T88" fmla="*/ 1456 w 1632"/>
              <a:gd name="T89" fmla="*/ 1372 h 1510"/>
              <a:gd name="T90" fmla="*/ 1526 w 1632"/>
              <a:gd name="T91" fmla="*/ 1295 h 1510"/>
              <a:gd name="T92" fmla="*/ 1580 w 1632"/>
              <a:gd name="T93" fmla="*/ 1207 h 1510"/>
              <a:gd name="T94" fmla="*/ 1615 w 1632"/>
              <a:gd name="T95" fmla="*/ 1109 h 1510"/>
              <a:gd name="T96" fmla="*/ 1632 w 1632"/>
              <a:gd name="T97" fmla="*/ 1003 h 1510"/>
              <a:gd name="T98" fmla="*/ 1627 w 1632"/>
              <a:gd name="T99" fmla="*/ 898 h 1510"/>
              <a:gd name="T100" fmla="*/ 1587 w 1632"/>
              <a:gd name="T101" fmla="*/ 758 h 1510"/>
              <a:gd name="T102" fmla="*/ 1512 w 1632"/>
              <a:gd name="T103" fmla="*/ 635 h 1510"/>
              <a:gd name="T104" fmla="*/ 1407 w 1632"/>
              <a:gd name="T105" fmla="*/ 538 h 1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2" h="1510">
                <a:moveTo>
                  <a:pt x="1346" y="500"/>
                </a:moveTo>
                <a:lnTo>
                  <a:pt x="1346" y="500"/>
                </a:lnTo>
                <a:lnTo>
                  <a:pt x="1349" y="471"/>
                </a:lnTo>
                <a:lnTo>
                  <a:pt x="1350" y="440"/>
                </a:lnTo>
                <a:lnTo>
                  <a:pt x="1350" y="440"/>
                </a:lnTo>
                <a:lnTo>
                  <a:pt x="1349" y="418"/>
                </a:lnTo>
                <a:lnTo>
                  <a:pt x="1347" y="395"/>
                </a:lnTo>
                <a:lnTo>
                  <a:pt x="1346" y="374"/>
                </a:lnTo>
                <a:lnTo>
                  <a:pt x="1341" y="352"/>
                </a:lnTo>
                <a:lnTo>
                  <a:pt x="1336" y="331"/>
                </a:lnTo>
                <a:lnTo>
                  <a:pt x="1330" y="309"/>
                </a:lnTo>
                <a:lnTo>
                  <a:pt x="1323" y="289"/>
                </a:lnTo>
                <a:lnTo>
                  <a:pt x="1315" y="269"/>
                </a:lnTo>
                <a:lnTo>
                  <a:pt x="1307" y="249"/>
                </a:lnTo>
                <a:lnTo>
                  <a:pt x="1296" y="231"/>
                </a:lnTo>
                <a:lnTo>
                  <a:pt x="1286" y="212"/>
                </a:lnTo>
                <a:lnTo>
                  <a:pt x="1275" y="195"/>
                </a:lnTo>
                <a:lnTo>
                  <a:pt x="1262" y="177"/>
                </a:lnTo>
                <a:lnTo>
                  <a:pt x="1250" y="161"/>
                </a:lnTo>
                <a:lnTo>
                  <a:pt x="1236" y="145"/>
                </a:lnTo>
                <a:lnTo>
                  <a:pt x="1221" y="129"/>
                </a:lnTo>
                <a:lnTo>
                  <a:pt x="1206" y="115"/>
                </a:lnTo>
                <a:lnTo>
                  <a:pt x="1190" y="101"/>
                </a:lnTo>
                <a:lnTo>
                  <a:pt x="1173" y="88"/>
                </a:lnTo>
                <a:lnTo>
                  <a:pt x="1156" y="75"/>
                </a:lnTo>
                <a:lnTo>
                  <a:pt x="1138" y="65"/>
                </a:lnTo>
                <a:lnTo>
                  <a:pt x="1119" y="54"/>
                </a:lnTo>
                <a:lnTo>
                  <a:pt x="1101" y="45"/>
                </a:lnTo>
                <a:lnTo>
                  <a:pt x="1081" y="35"/>
                </a:lnTo>
                <a:lnTo>
                  <a:pt x="1061" y="28"/>
                </a:lnTo>
                <a:lnTo>
                  <a:pt x="1041" y="20"/>
                </a:lnTo>
                <a:lnTo>
                  <a:pt x="1019" y="14"/>
                </a:lnTo>
                <a:lnTo>
                  <a:pt x="998" y="9"/>
                </a:lnTo>
                <a:lnTo>
                  <a:pt x="976" y="6"/>
                </a:lnTo>
                <a:lnTo>
                  <a:pt x="955" y="3"/>
                </a:lnTo>
                <a:lnTo>
                  <a:pt x="933" y="2"/>
                </a:lnTo>
                <a:lnTo>
                  <a:pt x="910" y="0"/>
                </a:lnTo>
                <a:lnTo>
                  <a:pt x="910" y="0"/>
                </a:lnTo>
                <a:lnTo>
                  <a:pt x="888" y="2"/>
                </a:lnTo>
                <a:lnTo>
                  <a:pt x="867" y="3"/>
                </a:lnTo>
                <a:lnTo>
                  <a:pt x="845" y="6"/>
                </a:lnTo>
                <a:lnTo>
                  <a:pt x="824" y="9"/>
                </a:lnTo>
                <a:lnTo>
                  <a:pt x="804" y="14"/>
                </a:lnTo>
                <a:lnTo>
                  <a:pt x="782" y="20"/>
                </a:lnTo>
                <a:lnTo>
                  <a:pt x="762" y="26"/>
                </a:lnTo>
                <a:lnTo>
                  <a:pt x="744" y="34"/>
                </a:lnTo>
                <a:lnTo>
                  <a:pt x="725" y="42"/>
                </a:lnTo>
                <a:lnTo>
                  <a:pt x="705" y="51"/>
                </a:lnTo>
                <a:lnTo>
                  <a:pt x="688" y="60"/>
                </a:lnTo>
                <a:lnTo>
                  <a:pt x="670" y="71"/>
                </a:lnTo>
                <a:lnTo>
                  <a:pt x="653" y="83"/>
                </a:lnTo>
                <a:lnTo>
                  <a:pt x="637" y="95"/>
                </a:lnTo>
                <a:lnTo>
                  <a:pt x="622" y="108"/>
                </a:lnTo>
                <a:lnTo>
                  <a:pt x="607" y="121"/>
                </a:lnTo>
                <a:lnTo>
                  <a:pt x="591" y="137"/>
                </a:lnTo>
                <a:lnTo>
                  <a:pt x="577" y="151"/>
                </a:lnTo>
                <a:lnTo>
                  <a:pt x="565" y="168"/>
                </a:lnTo>
                <a:lnTo>
                  <a:pt x="553" y="183"/>
                </a:lnTo>
                <a:lnTo>
                  <a:pt x="540" y="200"/>
                </a:lnTo>
                <a:lnTo>
                  <a:pt x="530" y="217"/>
                </a:lnTo>
                <a:lnTo>
                  <a:pt x="520" y="235"/>
                </a:lnTo>
                <a:lnTo>
                  <a:pt x="511" y="254"/>
                </a:lnTo>
                <a:lnTo>
                  <a:pt x="502" y="272"/>
                </a:lnTo>
                <a:lnTo>
                  <a:pt x="494" y="292"/>
                </a:lnTo>
                <a:lnTo>
                  <a:pt x="488" y="312"/>
                </a:lnTo>
                <a:lnTo>
                  <a:pt x="483" y="332"/>
                </a:lnTo>
                <a:lnTo>
                  <a:pt x="477" y="354"/>
                </a:lnTo>
                <a:lnTo>
                  <a:pt x="474" y="374"/>
                </a:lnTo>
                <a:lnTo>
                  <a:pt x="471" y="395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70" y="417"/>
                </a:lnTo>
                <a:lnTo>
                  <a:pt x="445" y="417"/>
                </a:lnTo>
                <a:lnTo>
                  <a:pt x="422" y="420"/>
                </a:lnTo>
                <a:lnTo>
                  <a:pt x="397" y="423"/>
                </a:lnTo>
                <a:lnTo>
                  <a:pt x="374" y="426"/>
                </a:lnTo>
                <a:lnTo>
                  <a:pt x="353" y="432"/>
                </a:lnTo>
                <a:lnTo>
                  <a:pt x="329" y="438"/>
                </a:lnTo>
                <a:lnTo>
                  <a:pt x="308" y="446"/>
                </a:lnTo>
                <a:lnTo>
                  <a:pt x="286" y="454"/>
                </a:lnTo>
                <a:lnTo>
                  <a:pt x="266" y="463"/>
                </a:lnTo>
                <a:lnTo>
                  <a:pt x="246" y="474"/>
                </a:lnTo>
                <a:lnTo>
                  <a:pt x="226" y="484"/>
                </a:lnTo>
                <a:lnTo>
                  <a:pt x="208" y="497"/>
                </a:lnTo>
                <a:lnTo>
                  <a:pt x="189" y="511"/>
                </a:lnTo>
                <a:lnTo>
                  <a:pt x="171" y="524"/>
                </a:lnTo>
                <a:lnTo>
                  <a:pt x="154" y="538"/>
                </a:lnTo>
                <a:lnTo>
                  <a:pt x="139" y="554"/>
                </a:lnTo>
                <a:lnTo>
                  <a:pt x="122" y="570"/>
                </a:lnTo>
                <a:lnTo>
                  <a:pt x="108" y="587"/>
                </a:lnTo>
                <a:lnTo>
                  <a:pt x="94" y="604"/>
                </a:lnTo>
                <a:lnTo>
                  <a:pt x="80" y="623"/>
                </a:lnTo>
                <a:lnTo>
                  <a:pt x="68" y="643"/>
                </a:lnTo>
                <a:lnTo>
                  <a:pt x="57" y="661"/>
                </a:lnTo>
                <a:lnTo>
                  <a:pt x="46" y="683"/>
                </a:lnTo>
                <a:lnTo>
                  <a:pt x="37" y="703"/>
                </a:lnTo>
                <a:lnTo>
                  <a:pt x="29" y="724"/>
                </a:lnTo>
                <a:lnTo>
                  <a:pt x="22" y="746"/>
                </a:lnTo>
                <a:lnTo>
                  <a:pt x="15" y="767"/>
                </a:lnTo>
                <a:lnTo>
                  <a:pt x="11" y="790"/>
                </a:lnTo>
                <a:lnTo>
                  <a:pt x="6" y="813"/>
                </a:lnTo>
                <a:lnTo>
                  <a:pt x="3" y="836"/>
                </a:lnTo>
                <a:lnTo>
                  <a:pt x="2" y="861"/>
                </a:lnTo>
                <a:lnTo>
                  <a:pt x="0" y="884"/>
                </a:lnTo>
                <a:lnTo>
                  <a:pt x="0" y="884"/>
                </a:lnTo>
                <a:lnTo>
                  <a:pt x="2" y="909"/>
                </a:lnTo>
                <a:lnTo>
                  <a:pt x="3" y="933"/>
                </a:lnTo>
                <a:lnTo>
                  <a:pt x="6" y="956"/>
                </a:lnTo>
                <a:lnTo>
                  <a:pt x="11" y="980"/>
                </a:lnTo>
                <a:lnTo>
                  <a:pt x="15" y="1003"/>
                </a:lnTo>
                <a:lnTo>
                  <a:pt x="22" y="1024"/>
                </a:lnTo>
                <a:lnTo>
                  <a:pt x="29" y="1046"/>
                </a:lnTo>
                <a:lnTo>
                  <a:pt x="37" y="1067"/>
                </a:lnTo>
                <a:lnTo>
                  <a:pt x="46" y="1087"/>
                </a:lnTo>
                <a:lnTo>
                  <a:pt x="57" y="1109"/>
                </a:lnTo>
                <a:lnTo>
                  <a:pt x="68" y="1127"/>
                </a:lnTo>
                <a:lnTo>
                  <a:pt x="80" y="1147"/>
                </a:lnTo>
                <a:lnTo>
                  <a:pt x="94" y="1166"/>
                </a:lnTo>
                <a:lnTo>
                  <a:pt x="108" y="1182"/>
                </a:lnTo>
                <a:lnTo>
                  <a:pt x="122" y="1199"/>
                </a:lnTo>
                <a:lnTo>
                  <a:pt x="139" y="1216"/>
                </a:lnTo>
                <a:lnTo>
                  <a:pt x="154" y="1232"/>
                </a:lnTo>
                <a:lnTo>
                  <a:pt x="171" y="1246"/>
                </a:lnTo>
                <a:lnTo>
                  <a:pt x="189" y="1259"/>
                </a:lnTo>
                <a:lnTo>
                  <a:pt x="208" y="1273"/>
                </a:lnTo>
                <a:lnTo>
                  <a:pt x="226" y="1285"/>
                </a:lnTo>
                <a:lnTo>
                  <a:pt x="246" y="1296"/>
                </a:lnTo>
                <a:lnTo>
                  <a:pt x="266" y="1307"/>
                </a:lnTo>
                <a:lnTo>
                  <a:pt x="286" y="1316"/>
                </a:lnTo>
                <a:lnTo>
                  <a:pt x="308" y="1324"/>
                </a:lnTo>
                <a:lnTo>
                  <a:pt x="329" y="1332"/>
                </a:lnTo>
                <a:lnTo>
                  <a:pt x="353" y="1338"/>
                </a:lnTo>
                <a:lnTo>
                  <a:pt x="374" y="1344"/>
                </a:lnTo>
                <a:lnTo>
                  <a:pt x="397" y="1347"/>
                </a:lnTo>
                <a:lnTo>
                  <a:pt x="422" y="1350"/>
                </a:lnTo>
                <a:lnTo>
                  <a:pt x="445" y="1353"/>
                </a:lnTo>
                <a:lnTo>
                  <a:pt x="470" y="1353"/>
                </a:lnTo>
                <a:lnTo>
                  <a:pt x="470" y="1353"/>
                </a:lnTo>
                <a:lnTo>
                  <a:pt x="497" y="1352"/>
                </a:lnTo>
                <a:lnTo>
                  <a:pt x="523" y="1350"/>
                </a:lnTo>
                <a:lnTo>
                  <a:pt x="550" y="1345"/>
                </a:lnTo>
                <a:lnTo>
                  <a:pt x="576" y="1341"/>
                </a:lnTo>
                <a:lnTo>
                  <a:pt x="602" y="1335"/>
                </a:lnTo>
                <a:lnTo>
                  <a:pt x="627" y="1325"/>
                </a:lnTo>
                <a:lnTo>
                  <a:pt x="651" y="1316"/>
                </a:lnTo>
                <a:lnTo>
                  <a:pt x="674" y="1305"/>
                </a:lnTo>
                <a:lnTo>
                  <a:pt x="674" y="1305"/>
                </a:lnTo>
                <a:lnTo>
                  <a:pt x="694" y="1329"/>
                </a:lnTo>
                <a:lnTo>
                  <a:pt x="714" y="1350"/>
                </a:lnTo>
                <a:lnTo>
                  <a:pt x="736" y="1370"/>
                </a:lnTo>
                <a:lnTo>
                  <a:pt x="757" y="1390"/>
                </a:lnTo>
                <a:lnTo>
                  <a:pt x="782" y="1409"/>
                </a:lnTo>
                <a:lnTo>
                  <a:pt x="807" y="1425"/>
                </a:lnTo>
                <a:lnTo>
                  <a:pt x="831" y="1441"/>
                </a:lnTo>
                <a:lnTo>
                  <a:pt x="858" y="1455"/>
                </a:lnTo>
                <a:lnTo>
                  <a:pt x="885" y="1467"/>
                </a:lnTo>
                <a:lnTo>
                  <a:pt x="913" y="1478"/>
                </a:lnTo>
                <a:lnTo>
                  <a:pt x="942" y="1488"/>
                </a:lnTo>
                <a:lnTo>
                  <a:pt x="972" y="1496"/>
                </a:lnTo>
                <a:lnTo>
                  <a:pt x="1002" y="1502"/>
                </a:lnTo>
                <a:lnTo>
                  <a:pt x="1033" y="1507"/>
                </a:lnTo>
                <a:lnTo>
                  <a:pt x="1064" y="1508"/>
                </a:lnTo>
                <a:lnTo>
                  <a:pt x="1096" y="1510"/>
                </a:lnTo>
                <a:lnTo>
                  <a:pt x="1096" y="1510"/>
                </a:lnTo>
                <a:lnTo>
                  <a:pt x="1124" y="1510"/>
                </a:lnTo>
                <a:lnTo>
                  <a:pt x="1150" y="1507"/>
                </a:lnTo>
                <a:lnTo>
                  <a:pt x="1178" y="1504"/>
                </a:lnTo>
                <a:lnTo>
                  <a:pt x="1204" y="1499"/>
                </a:lnTo>
                <a:lnTo>
                  <a:pt x="1230" y="1493"/>
                </a:lnTo>
                <a:lnTo>
                  <a:pt x="1255" y="1485"/>
                </a:lnTo>
                <a:lnTo>
                  <a:pt x="1281" y="1478"/>
                </a:lnTo>
                <a:lnTo>
                  <a:pt x="1306" y="1468"/>
                </a:lnTo>
                <a:lnTo>
                  <a:pt x="1329" y="1458"/>
                </a:lnTo>
                <a:lnTo>
                  <a:pt x="1352" y="1445"/>
                </a:lnTo>
                <a:lnTo>
                  <a:pt x="1375" y="1433"/>
                </a:lnTo>
                <a:lnTo>
                  <a:pt x="1396" y="1419"/>
                </a:lnTo>
                <a:lnTo>
                  <a:pt x="1416" y="1404"/>
                </a:lnTo>
                <a:lnTo>
                  <a:pt x="1438" y="1387"/>
                </a:lnTo>
                <a:lnTo>
                  <a:pt x="1456" y="1372"/>
                </a:lnTo>
                <a:lnTo>
                  <a:pt x="1475" y="1353"/>
                </a:lnTo>
                <a:lnTo>
                  <a:pt x="1493" y="1335"/>
                </a:lnTo>
                <a:lnTo>
                  <a:pt x="1510" y="1315"/>
                </a:lnTo>
                <a:lnTo>
                  <a:pt x="1526" y="1295"/>
                </a:lnTo>
                <a:lnTo>
                  <a:pt x="1541" y="1273"/>
                </a:lnTo>
                <a:lnTo>
                  <a:pt x="1555" y="1252"/>
                </a:lnTo>
                <a:lnTo>
                  <a:pt x="1567" y="1230"/>
                </a:lnTo>
                <a:lnTo>
                  <a:pt x="1580" y="1207"/>
                </a:lnTo>
                <a:lnTo>
                  <a:pt x="1590" y="1182"/>
                </a:lnTo>
                <a:lnTo>
                  <a:pt x="1600" y="1158"/>
                </a:lnTo>
                <a:lnTo>
                  <a:pt x="1609" y="1133"/>
                </a:lnTo>
                <a:lnTo>
                  <a:pt x="1615" y="1109"/>
                </a:lnTo>
                <a:lnTo>
                  <a:pt x="1621" y="1083"/>
                </a:lnTo>
                <a:lnTo>
                  <a:pt x="1626" y="1056"/>
                </a:lnTo>
                <a:lnTo>
                  <a:pt x="1630" y="1029"/>
                </a:lnTo>
                <a:lnTo>
                  <a:pt x="1632" y="1003"/>
                </a:lnTo>
                <a:lnTo>
                  <a:pt x="1632" y="975"/>
                </a:lnTo>
                <a:lnTo>
                  <a:pt x="1632" y="975"/>
                </a:lnTo>
                <a:lnTo>
                  <a:pt x="1630" y="936"/>
                </a:lnTo>
                <a:lnTo>
                  <a:pt x="1627" y="898"/>
                </a:lnTo>
                <a:lnTo>
                  <a:pt x="1621" y="861"/>
                </a:lnTo>
                <a:lnTo>
                  <a:pt x="1612" y="826"/>
                </a:lnTo>
                <a:lnTo>
                  <a:pt x="1600" y="792"/>
                </a:lnTo>
                <a:lnTo>
                  <a:pt x="1587" y="758"/>
                </a:lnTo>
                <a:lnTo>
                  <a:pt x="1570" y="724"/>
                </a:lnTo>
                <a:lnTo>
                  <a:pt x="1553" y="693"/>
                </a:lnTo>
                <a:lnTo>
                  <a:pt x="1533" y="664"/>
                </a:lnTo>
                <a:lnTo>
                  <a:pt x="1512" y="635"/>
                </a:lnTo>
                <a:lnTo>
                  <a:pt x="1487" y="609"/>
                </a:lnTo>
                <a:lnTo>
                  <a:pt x="1463" y="583"/>
                </a:lnTo>
                <a:lnTo>
                  <a:pt x="1435" y="560"/>
                </a:lnTo>
                <a:lnTo>
                  <a:pt x="1407" y="538"/>
                </a:lnTo>
                <a:lnTo>
                  <a:pt x="1376" y="518"/>
                </a:lnTo>
                <a:lnTo>
                  <a:pt x="1346" y="500"/>
                </a:lnTo>
                <a:lnTo>
                  <a:pt x="1346" y="500"/>
                </a:lnTo>
                <a:close/>
              </a:path>
            </a:pathLst>
          </a:custGeom>
          <a:solidFill>
            <a:srgbClr val="97D653"/>
          </a:solidFill>
          <a:ln>
            <a:solidFill>
              <a:srgbClr val="00B050">
                <a:alpha val="30000"/>
              </a:srgb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32" name="그룹 531"/>
          <p:cNvGrpSpPr/>
          <p:nvPr/>
        </p:nvGrpSpPr>
        <p:grpSpPr>
          <a:xfrm>
            <a:off x="6241367" y="4401458"/>
            <a:ext cx="271990" cy="774775"/>
            <a:chOff x="6998491" y="3230563"/>
            <a:chExt cx="765176" cy="2179637"/>
          </a:xfrm>
        </p:grpSpPr>
        <p:sp>
          <p:nvSpPr>
            <p:cNvPr id="533" name="Line 9"/>
            <p:cNvSpPr>
              <a:spLocks noChangeShapeType="1"/>
            </p:cNvSpPr>
            <p:nvPr/>
          </p:nvSpPr>
          <p:spPr bwMode="auto">
            <a:xfrm>
              <a:off x="6998491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4" name="Line 10"/>
            <p:cNvSpPr>
              <a:spLocks noChangeShapeType="1"/>
            </p:cNvSpPr>
            <p:nvPr/>
          </p:nvSpPr>
          <p:spPr bwMode="auto">
            <a:xfrm flipH="1">
              <a:off x="7381079" y="3230563"/>
              <a:ext cx="382588" cy="384175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5" name="Line 11"/>
            <p:cNvSpPr>
              <a:spLocks noChangeShapeType="1"/>
            </p:cNvSpPr>
            <p:nvPr/>
          </p:nvSpPr>
          <p:spPr bwMode="auto">
            <a:xfrm>
              <a:off x="7381079" y="3614738"/>
              <a:ext cx="0" cy="1795462"/>
            </a:xfrm>
            <a:prstGeom prst="line">
              <a:avLst/>
            </a:prstGeom>
            <a:noFill/>
            <a:ln w="52388">
              <a:solidFill>
                <a:srgbClr val="6C412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2339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00BEE9-715C-43CA-A4C6-5B87AED621CD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A1101E1-D570-4FBE-AE59-3EF8D17EB81C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Bagging Ensemble : Random Forest (3/4)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6B929C-3999-4295-ABE0-53C0F2339461}"/>
              </a:ext>
            </a:extLst>
          </p:cNvPr>
          <p:cNvGrpSpPr/>
          <p:nvPr/>
        </p:nvGrpSpPr>
        <p:grpSpPr>
          <a:xfrm>
            <a:off x="558800" y="2232686"/>
            <a:ext cx="8785225" cy="1517116"/>
            <a:chOff x="558800" y="1842598"/>
            <a:chExt cx="8785225" cy="151711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2DE7126-08F3-457B-A0D3-5B3F5E430DC5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5DCE509-B71F-4C78-A389-540A6BA87A87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6D5E1A1-C880-4128-8FE6-CEEFC8E519C7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Random Forest algorithm: </a:t>
                </a: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6720F78-5F2A-4B72-9DFE-9D1DE89B3BEB}"/>
                </a:ext>
              </a:extLst>
            </p:cNvPr>
            <p:cNvSpPr/>
            <p:nvPr/>
          </p:nvSpPr>
          <p:spPr>
            <a:xfrm>
              <a:off x="711200" y="2167867"/>
              <a:ext cx="8632825" cy="11918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76212" lvl="1" defTabSz="914400" latinLnBrk="1">
                <a:spcAft>
                  <a:spcPts val="800"/>
                </a:spcAft>
                <a:buClr>
                  <a:srgbClr val="193EB0"/>
                </a:buClr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1) Make trees with the randomly selected variables and observations.</a:t>
              </a:r>
            </a:p>
            <a:p>
              <a:pPr marL="176212" lvl="1" defTabSz="914400" latinLnBrk="1">
                <a:spcAft>
                  <a:spcPts val="800"/>
                </a:spcAft>
                <a:buClr>
                  <a:srgbClr val="193EB0"/>
                </a:buClr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2) Keep only those that have the lowest Gini impurity (or entropy).</a:t>
              </a:r>
            </a:p>
            <a:p>
              <a:pPr marL="176212" lvl="1" defTabSz="914400" latinLnBrk="1">
                <a:spcAft>
                  <a:spcPts val="800"/>
                </a:spcAft>
                <a:buClr>
                  <a:srgbClr val="193EB0"/>
                </a:buClr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3) Repeat from the step 1) for a given number of times. </a:t>
              </a:r>
            </a:p>
            <a:p>
              <a:pPr marL="176212" lvl="1" defTabSz="914400" latinLnBrk="1">
                <a:spcAft>
                  <a:spcPts val="800"/>
                </a:spcAft>
                <a:buClr>
                  <a:srgbClr val="193EB0"/>
                </a:buClr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4) Using the trees gathered during the training step, we can make predictions by majority vote.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3325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B6ECFF6-43FA-4A71-801C-DA27E6E2374C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A07E31-2F6F-4B91-967D-6F2992C930F7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Bagging Ensemble : Random Forest (4/4)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4AB694-9041-45DD-8C08-3877051DCB15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10DE5E-D668-41DC-A54D-380C8DA8E967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6726AD1-D001-457E-AE40-652AECD09570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Scikit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-Learn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RandomForestClassifier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/Regressor Hyperparameters:</a:t>
              </a:r>
            </a:p>
          </p:txBody>
        </p: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8B3E4C6-21E1-4E8A-8E51-908815BB4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428440"/>
              </p:ext>
            </p:extLst>
          </p:nvPr>
        </p:nvGraphicFramePr>
        <p:xfrm>
          <a:off x="714032" y="2602833"/>
          <a:ext cx="8629994" cy="2036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049">
                  <a:extLst>
                    <a:ext uri="{9D8B030D-6E8A-4147-A177-3AD203B41FA5}">
                      <a16:colId xmlns:a16="http://schemas.microsoft.com/office/drawing/2014/main" val="4023989761"/>
                    </a:ext>
                  </a:extLst>
                </a:gridCol>
                <a:gridCol w="6300945">
                  <a:extLst>
                    <a:ext uri="{9D8B030D-6E8A-4147-A177-3AD203B41FA5}">
                      <a16:colId xmlns:a16="http://schemas.microsoft.com/office/drawing/2014/main" val="1127139662"/>
                    </a:ext>
                  </a:extLst>
                </a:gridCol>
              </a:tblGrid>
              <a:tr h="28334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Hyperparameter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Explanation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9922"/>
                  </a:ext>
                </a:extLst>
              </a:tr>
              <a:tr h="346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n_estimators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number of trees in the forest.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462398"/>
                  </a:ext>
                </a:extLst>
              </a:tr>
              <a:tr h="346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max_depth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maximum depth of a tree. 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506961"/>
                  </a:ext>
                </a:extLst>
              </a:tr>
              <a:tr h="346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min_samples_leaf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minimum number of sample points required to be at a leaf node.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278547"/>
                  </a:ext>
                </a:extLst>
              </a:tr>
              <a:tr h="346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min_samples_split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minimum number of sample points required to split an internal node.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226744"/>
                  </a:ext>
                </a:extLst>
              </a:tr>
              <a:tr h="3463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max_features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number of features to consider when looking for the best split.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441991"/>
                  </a:ext>
                </a:extLst>
              </a:tr>
            </a:tbl>
          </a:graphicData>
        </a:graphic>
      </p:graphicFrame>
      <p:sp>
        <p:nvSpPr>
          <p:cNvPr id="9" name="직사각형 19">
            <a:extLst>
              <a:ext uri="{FF2B5EF4-FFF2-40B4-BE49-F238E27FC236}">
                <a16:creationId xmlns:a16="http://schemas.microsoft.com/office/drawing/2014/main" id="{DC70B987-5F23-4F50-A1FD-5F1E4298DD10}"/>
              </a:ext>
            </a:extLst>
          </p:cNvPr>
          <p:cNvSpPr/>
          <p:nvPr/>
        </p:nvSpPr>
        <p:spPr>
          <a:xfrm>
            <a:off x="711200" y="4793881"/>
            <a:ext cx="8632825" cy="1367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Except for “</a:t>
            </a:r>
            <a:r>
              <a:rPr lang="en-US" altLang="ko-K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n_estimators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” the rest are analogous to those of </a:t>
            </a:r>
            <a:r>
              <a:rPr lang="en-US" altLang="ko-K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DecisionTreeClassifier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/Regressor.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Times New Roman" panose="02020603050405020304" pitchFamily="18" charset="0"/>
            </a:endParaRP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More information can be found at:</a:t>
            </a:r>
            <a:b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</a:b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Classifier: </a:t>
            </a: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hlinkClick r:id="rId3"/>
              </a:rPr>
              <a:t>https://scikit-learn.org/stable/modules/generated/sklearn.ensemble.RandomForestClassifier.html</a:t>
            </a: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 </a:t>
            </a:r>
            <a:b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</a:b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Regressor: </a:t>
            </a: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hlinkClick r:id="rId4"/>
              </a:rPr>
              <a:t>https://scikit-learn.org/stable/modules/generated/sklearn.ensemble.RandomForestRegressor.html</a:t>
            </a: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 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915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FE4E17-F209-404E-B4D9-BDE49BD50344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48F395-9DD2-4999-AD91-C40E7EC7F1FE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Boosting Ensemble : AdaBoost (1/7)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20C737-0FA9-4EFD-AA28-778AAECE4A2D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E30AEFE-B43E-4A48-B05F-CEF4028D2106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D1A1B7F-E401-496A-9628-B7BB93FF3DF5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About AdaBoost: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371979-420D-436B-8168-913F206CB7B6}"/>
              </a:ext>
            </a:extLst>
          </p:cNvPr>
          <p:cNvSpPr/>
          <p:nvPr/>
        </p:nvSpPr>
        <p:spPr>
          <a:xfrm>
            <a:off x="711200" y="2557955"/>
            <a:ext cx="8632825" cy="1556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 sequence of weak learners such as trees.</a:t>
            </a:r>
          </a:p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A weighted ensemble of weak learners.</a:t>
            </a:r>
          </a:p>
          <a:p>
            <a:pPr marL="355600" lvl="1" indent="-179388" defTabSz="914400" latinLnBrk="1">
              <a:spcAft>
                <a:spcPts val="800"/>
              </a:spcAft>
              <a:buClr>
                <a:srgbClr val="193EB0"/>
              </a:buCl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One set of weights that increase the importance of the better performing learners.</a:t>
            </a:r>
          </a:p>
          <a:p>
            <a:pPr marL="355600" lvl="1" indent="-179388" defTabSz="914400" latinLnBrk="1">
              <a:spcAft>
                <a:spcPts val="800"/>
              </a:spcAft>
              <a:buClr>
                <a:srgbClr val="193EB0"/>
              </a:buClr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One set of weights that increase the importance of the wrongly classified observations.</a:t>
            </a:r>
          </a:p>
          <a:p>
            <a:pPr marL="182563" indent="-182563"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Similar pros and cons as the Random Forest.</a:t>
            </a:r>
          </a:p>
        </p:txBody>
      </p:sp>
    </p:spTree>
    <p:extLst>
      <p:ext uri="{BB962C8B-B14F-4D97-AF65-F5344CB8AC3E}">
        <p14:creationId xmlns:p14="http://schemas.microsoft.com/office/powerpoint/2010/main" val="33244563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D63FFE-1B2F-4723-8C21-9908647CBD4E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1161E2-D461-40F4-925E-A0B07D13EDEB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Boosting Ensemble : AdaBoost (2/7)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B03FEA4-CB20-4649-A7C5-3218A1A0383A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27E2410-9F58-4761-B343-90B27D7CB538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E5E6754-1445-46B1-98D3-F228EBF9AAA5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AdaBoost classification algorithm: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88778E2-C5A5-4EBE-B296-8FE4BCD5546A}"/>
                  </a:ext>
                </a:extLst>
              </p:cNvPr>
              <p:cNvSpPr/>
              <p:nvPr/>
            </p:nvSpPr>
            <p:spPr>
              <a:xfrm>
                <a:off x="711200" y="2557955"/>
                <a:ext cx="8632825" cy="14508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63" indent="-182563"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Let’s suppose </a:t>
                </a:r>
                <a14:m>
                  <m:oMath xmlns:m="http://schemas.openxmlformats.org/officeDocument/2006/math">
                    <m:r>
                      <a:rPr lang="en-US" altLang="ko-KR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𝑛</m:t>
                    </m:r>
                  </m:oMath>
                </a14:m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observations for the training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sSubPr>
                      <m:e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</a:t>
                </a: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sSubPr>
                      <m:e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  <a:b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</a:b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We also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sSubPr>
                      <m:e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ko-KR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dPr>
                      <m:e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−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1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,+</m:t>
                        </m:r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  <a:r>
                  <a:rPr lang="ko-KR" altLang="en-US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  </a:t>
                </a: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(binary </a:t>
                </a:r>
                <a14:m>
                  <m:oMath xmlns:m="http://schemas.openxmlformats.org/officeDocument/2006/math">
                    <m:r>
                      <a:rPr lang="en-US" altLang="ko-KR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𝑦</m:t>
                    </m:r>
                  </m:oMath>
                </a14:m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)</a:t>
                </a:r>
              </a:p>
              <a:p>
                <a:pPr marL="182563" indent="-182563"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We will make a series of weak learners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</m:ctrlPr>
                      </m:sSubPr>
                      <m:e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ko-KR" sz="130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SamsungOne 400" panose="020B0503030303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ko-KR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(</m:t>
                    </m:r>
                    <m:r>
                      <a:rPr lang="en-US" altLang="ko-KR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𝒙</m:t>
                    </m:r>
                    <m:r>
                      <a:rPr lang="en-US" altLang="ko-KR" sz="13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altLang="ko-KR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𝑚</m:t>
                    </m:r>
                    <m:r>
                      <a:rPr lang="en-US" altLang="ko-KR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= </m:t>
                    </m:r>
                    <m:r>
                      <a:rPr lang="en-US" altLang="ko-KR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1</m:t>
                    </m:r>
                    <m:r>
                      <a:rPr lang="en-US" altLang="ko-KR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,…,</m:t>
                    </m:r>
                    <m:r>
                      <a:rPr lang="en-US" altLang="ko-KR" sz="1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SamsungOne 400" panose="020B0503030303020204" pitchFamily="34" charset="0"/>
                      </a:rPr>
                      <m:t>𝑀</m:t>
                    </m:r>
                  </m:oMath>
                </a14:m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  <a:p>
                <a:pPr marL="182563" indent="-182563" defTabSz="914400" latinLnBrk="1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ensemble classifier is made up by a linear combination of these weak learners:</a:t>
                </a:r>
              </a:p>
            </p:txBody>
          </p:sp>
        </mc:Choice>
        <mc:Fallback xmlns="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88778E2-C5A5-4EBE-B296-8FE4BCD554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2557955"/>
                <a:ext cx="8632825" cy="1450892"/>
              </a:xfrm>
              <a:prstGeom prst="rect">
                <a:avLst/>
              </a:prstGeom>
              <a:blipFill>
                <a:blip r:embed="rId3"/>
                <a:stretch>
                  <a:fillRect l="-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5669FD-8E85-43DD-9D38-A06C99607391}"/>
                  </a:ext>
                </a:extLst>
              </p:cNvPr>
              <p:cNvSpPr/>
              <p:nvPr/>
            </p:nvSpPr>
            <p:spPr>
              <a:xfrm>
                <a:off x="885825" y="3637455"/>
                <a:ext cx="8458200" cy="12884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defTabSz="914400" latinLnBrk="1">
                  <a:lnSpc>
                    <a:spcPct val="150000"/>
                  </a:lnSpc>
                  <a:spcAft>
                    <a:spcPts val="800"/>
                  </a:spcAft>
                  <a:buClr>
                    <a:srgbClr val="193EB0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𝑒𝑛𝑠𝑒𝑚𝑏𝑙𝑒</m:t>
                          </m:r>
                        </m:sub>
                      </m:sSub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14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solidFill>
                                        <a:schemeClr val="tx1">
                                          <a:lumMod val="85000"/>
                                          <a:lumOff val="1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ko-KR" sz="14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  <m:r>
                                <a:rPr lang="en-US" altLang="ko-KR" sz="14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B5669FD-8E85-43DD-9D38-A06C99607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25" y="3637455"/>
                <a:ext cx="8458200" cy="12884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934396A-5F4F-43CD-9B1B-EA1D153FA4C6}"/>
                  </a:ext>
                </a:extLst>
              </p:cNvPr>
              <p:cNvSpPr/>
              <p:nvPr/>
            </p:nvSpPr>
            <p:spPr>
              <a:xfrm>
                <a:off x="890270" y="4784018"/>
                <a:ext cx="8632825" cy="4147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3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ko-KR" sz="1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  <a:cs typeface="Times New Roman" panose="02020603050405020304" pitchFamily="18" charset="0"/>
                  </a:rPr>
                  <a:t> are the “boosting weights” that need to be calculated.</a:t>
                </a: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934396A-5F4F-43CD-9B1B-EA1D153FA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70" y="4784018"/>
                <a:ext cx="8632825" cy="414711"/>
              </a:xfrm>
              <a:prstGeom prst="rect">
                <a:avLst/>
              </a:prstGeom>
              <a:blipFill>
                <a:blip r:embed="rId5"/>
                <a:stretch>
                  <a:fillRect l="-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CA1D95-F5B1-4FFE-8200-91CEC1F55851}"/>
              </a:ext>
            </a:extLst>
          </p:cNvPr>
          <p:cNvSpPr/>
          <p:nvPr/>
        </p:nvSpPr>
        <p:spPr>
          <a:xfrm>
            <a:off x="711200" y="5202095"/>
            <a:ext cx="8632825" cy="415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 latinLnBrk="1">
              <a:lnSpc>
                <a:spcPct val="150000"/>
              </a:lnSpc>
              <a:spcAft>
                <a:spcPts val="8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Heavier weight is given to a better performing learner. </a:t>
            </a:r>
          </a:p>
        </p:txBody>
      </p:sp>
    </p:spTree>
    <p:extLst>
      <p:ext uri="{BB962C8B-B14F-4D97-AF65-F5344CB8AC3E}">
        <p14:creationId xmlns:p14="http://schemas.microsoft.com/office/powerpoint/2010/main" val="39620628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C6FDA2-5ADE-429D-9AFB-C9A8144C0F72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88DAF5-F47B-4E2B-8CCB-2E7373C4149C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Boosting Ensemble : AdaBoost (3/7)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CE0264B-80D6-421D-A0C5-27E989846CAF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E34468B-01F9-4E87-B3E0-2D7055461277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229B44-946B-491C-8A83-D477B3D8AE60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AdaBoost classification algorithm: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2">
                <a:extLst>
                  <a:ext uri="{FF2B5EF4-FFF2-40B4-BE49-F238E27FC236}">
                    <a16:creationId xmlns:a16="http://schemas.microsoft.com/office/drawing/2014/main" id="{89475692-49FE-4DE2-BB02-797206C076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200" y="2557955"/>
                <a:ext cx="6437314" cy="22551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>
                <a:defPPr>
                  <a:defRPr lang="en-US"/>
                </a:defPPr>
                <a:lvl1pPr>
                  <a:spcAft>
                    <a:spcPts val="800"/>
                  </a:spcAft>
                  <a:buClr>
                    <a:srgbClr val="193EB0"/>
                  </a:buClr>
                  <a:defRPr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defRPr>
                </a:lvl1pPr>
              </a:lstStyle>
              <a:p>
                <a:r>
                  <a:rPr lang="en-US" altLang="ko-KR" dirty="0"/>
                  <a:t>1) For the first step (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1), equal weight is assigned to the observations: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r>
                  <a:rPr lang="en-US" altLang="ko-KR" dirty="0"/>
                  <a:t>2) For the boost sequence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dirty="0"/>
                  <a:t>:</a:t>
                </a:r>
              </a:p>
              <a:p>
                <a:r>
                  <a:rPr lang="en-US" altLang="ko-KR" dirty="0"/>
                  <a:t>        a) Train the learner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using observations weighted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altLang="ko-KR" dirty="0"/>
                  <a:t>.  </a:t>
                </a:r>
              </a:p>
              <a:p>
                <a:r>
                  <a:rPr lang="en-US" altLang="ko-KR" dirty="0"/>
                  <a:t>        b) Calculate the error ratio: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ko-KR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ko-KR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ko-K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ko-KR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US" altLang="ko-KR" dirty="0"/>
              </a:p>
              <a:p>
                <a:pPr marL="755650" indent="-285750"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>
                      <a:rPr lang="en-US" altLang="ko-KR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ko-KR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gives 1 for an incorrect prediction, else 0.</a:t>
                </a:r>
              </a:p>
              <a:p>
                <a:pPr marL="755650" indent="-285750"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0</m:t>
                    </m:r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≤</m:t>
                    </m:r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1</m:t>
                    </m:r>
                  </m:oMath>
                </a14:m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9" name="내용 개체 틀 2">
                <a:extLst>
                  <a:ext uri="{FF2B5EF4-FFF2-40B4-BE49-F238E27FC236}">
                    <a16:creationId xmlns:a16="http://schemas.microsoft.com/office/drawing/2014/main" id="{89475692-49FE-4DE2-BB02-797206C07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2557955"/>
                <a:ext cx="6437314" cy="2255151"/>
              </a:xfrm>
              <a:prstGeom prst="rect">
                <a:avLst/>
              </a:prstGeom>
              <a:blipFill>
                <a:blip r:embed="rId3"/>
                <a:stretch>
                  <a:fillRect l="-1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9024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519EB7-4E9D-47FF-A477-25344ABB5A8C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D9BBBB-E0C7-459B-B029-ACC138D01510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Boosting Ensemble : AdaBoost (4/7)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BDFF2B5-57F9-41DB-BB1F-161C45F49CB9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87E0AEE-26F3-41EC-93DA-EFC62322883F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7A4F3B-FC52-4C11-BBB9-BF726A6344A8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AdaBoost classification algorithm: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2">
                <a:extLst>
                  <a:ext uri="{FF2B5EF4-FFF2-40B4-BE49-F238E27FC236}">
                    <a16:creationId xmlns:a16="http://schemas.microsoft.com/office/drawing/2014/main" id="{89475692-49FE-4DE2-BB02-797206C076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201" y="2557955"/>
                <a:ext cx="8305800" cy="26723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2000" rIns="144000" bIns="7200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>
                <a:defPPr>
                  <a:defRPr lang="en-US"/>
                </a:defPPr>
                <a:lvl1pPr>
                  <a:spcAft>
                    <a:spcPts val="800"/>
                  </a:spcAft>
                  <a:buClr>
                    <a:srgbClr val="193EB0"/>
                  </a:buClr>
                  <a:defRPr sz="13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altLang="ko-KR" dirty="0"/>
                  <a:t>3) For the boost sequence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ko-KR" dirty="0"/>
                  <a:t>:</a:t>
                </a:r>
              </a:p>
              <a:p>
                <a:r>
                  <a:rPr lang="en-US" altLang="ko-KR" dirty="0"/>
                  <a:t>         c) Calculate the boosting weight: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ko-KR" dirty="0"/>
              </a:p>
              <a:p>
                <a:pPr marL="469900"/>
                <a:r>
                  <a:rPr lang="en-US" altLang="ko-KR" dirty="0">
                    <a:solidFill>
                      <a:srgbClr val="1D48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 </a:t>
                </a:r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sym typeface="Symbol" panose="05050102010706020507" pitchFamily="18" charset="2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,</a:t>
                </a:r>
                <a:r>
                  <a: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is a large positive number.  The learner is given more importance!</a:t>
                </a:r>
              </a:p>
              <a:p>
                <a:pPr marL="469900"/>
                <a:r>
                  <a:rPr lang="en-US" altLang="ko-KR" dirty="0">
                    <a:solidFill>
                      <a:srgbClr val="1D48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 </a:t>
                </a:r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.</a:t>
                </a:r>
              </a:p>
              <a:p>
                <a:pPr marL="469900"/>
                <a:r>
                  <a:rPr lang="en-US" altLang="ko-KR" dirty="0">
                    <a:solidFill>
                      <a:srgbClr val="1D48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 </a:t>
                </a:r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sym typeface="Symbol" panose="05050102010706020507" pitchFamily="18" charset="2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ko-KR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,</a:t>
                </a:r>
                <a:r>
                  <a: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</a:t>
                </a:r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is a large negative number.</a:t>
                </a:r>
              </a:p>
              <a:p>
                <a:r>
                  <a:rPr lang="en-US" altLang="ko-KR" dirty="0"/>
                  <a:t>         d) For the next step, the weights of the </a:t>
                </a:r>
                <a:r>
                  <a:rPr lang="en-US" altLang="ko-KR" dirty="0">
                    <a:solidFill>
                      <a:srgbClr val="FF0000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rPr>
                  <a:t>wrongly</a:t>
                </a:r>
                <a:r>
                  <a:rPr lang="en-US" altLang="ko-KR" dirty="0"/>
                  <a:t> predicted observation are rescaled by a factor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              This can be compactly expressed as: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sup>
                    </m:sSup>
                  </m:oMath>
                </a14:m>
                <a:r>
                  <a:rPr lang="en-US" altLang="ko-KR" dirty="0"/>
                  <a:t>      where 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/>
              </a:p>
              <a:p>
                <a:pPr marL="469900"/>
                <a:r>
                  <a:rPr lang="en-US" altLang="ko-KR" dirty="0">
                    <a:solidFill>
                      <a:srgbClr val="1D48D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 </a:t>
                </a:r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sym typeface="Symbol" panose="05050102010706020507" pitchFamily="18" charset="2"/>
                  </a:rPr>
                  <a:t>In the next sequence step, the wrongly predicted observations receive heavier weight.</a:t>
                </a:r>
                <a:r>
                  <a:rPr lang="en-US" altLang="ko-KR" dirty="0">
                    <a:solidFill>
                      <a:prstClr val="black">
                        <a:lumMod val="85000"/>
                        <a:lumOff val="15000"/>
                      </a:prstClr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19" name="내용 개체 틀 2">
                <a:extLst>
                  <a:ext uri="{FF2B5EF4-FFF2-40B4-BE49-F238E27FC236}">
                    <a16:creationId xmlns:a16="http://schemas.microsoft.com/office/drawing/2014/main" id="{89475692-49FE-4DE2-BB02-797206C07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1" y="2557955"/>
                <a:ext cx="8305800" cy="2672380"/>
              </a:xfrm>
              <a:prstGeom prst="rect">
                <a:avLst/>
              </a:prstGeom>
              <a:blipFill>
                <a:blip r:embed="rId3"/>
                <a:stretch>
                  <a:fillRect l="-1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0493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7ED183-B12D-41A8-937B-818EFC3F2F88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488434-1255-45B2-AEF6-263745769D7E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Boosting Ensemble : AdaBoost (5/7)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922FC2-9D05-48CF-A870-D330EC95236F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2931CE6-9AA2-4B29-8F52-378D30EB520F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B5C2A4E-FCFB-4B19-A273-905758FE02D5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AdaBoost classification algorithm: 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A67133-879F-4561-8AA5-D86251EBDB75}"/>
              </a:ext>
            </a:extLst>
          </p:cNvPr>
          <p:cNvSpPr/>
          <p:nvPr/>
        </p:nvSpPr>
        <p:spPr>
          <a:xfrm>
            <a:off x="711200" y="2557955"/>
            <a:ext cx="8632825" cy="34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4) The ensemble classifier is made up by a linear combination of weak learners: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A67133-879F-4561-8AA5-D86251EBDB75}"/>
              </a:ext>
            </a:extLst>
          </p:cNvPr>
          <p:cNvSpPr/>
          <p:nvPr/>
        </p:nvSpPr>
        <p:spPr>
          <a:xfrm>
            <a:off x="711200" y="3953589"/>
            <a:ext cx="8632825" cy="345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>
              <a:spcAft>
                <a:spcPts val="800"/>
              </a:spcAft>
              <a:buClr>
                <a:srgbClr val="193EB0"/>
              </a:buClr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5) For a new testing condition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𝒙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′, we can predict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𝑦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′ by 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𝐺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_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𝑒𝑛𝑠𝑒𝑚𝑏𝑙𝑒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(</a:t>
            </a: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𝒙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′).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89475692-49FE-4DE2-BB02-797206C076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2126" y="3066335"/>
                <a:ext cx="3187031" cy="7705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>
                <a:defPPr>
                  <a:defRPr lang="en-US"/>
                </a:defPPr>
                <a:lvl1pPr>
                  <a:spcAft>
                    <a:spcPts val="600"/>
                  </a:spcAft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𝑒𝑛𝑠𝑒𝑚𝑏𝑙𝑒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ko-KR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0" name="내용 개체 틀 2">
                <a:extLst>
                  <a:ext uri="{FF2B5EF4-FFF2-40B4-BE49-F238E27FC236}">
                    <a16:creationId xmlns:a16="http://schemas.microsoft.com/office/drawing/2014/main" id="{89475692-49FE-4DE2-BB02-797206C07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126" y="3066335"/>
                <a:ext cx="3187031" cy="7705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2433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E23AC1E9-6E14-4C2B-8F74-44D9E8F5C113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F688781-7AF1-4657-8C6A-F36846F36F55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Boosting Ensemble : AdaBoost (6/7)</a:t>
            </a: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409A20CC-1738-4B0C-9E8B-F759E070A440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B51026F-1581-470B-BC1C-A88539D1A8F5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6D503885-1DA6-4922-9C13-8B9646B06C22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AdaBoost classification algorithm: </a:t>
              </a:r>
            </a:p>
          </p:txBody>
        </p:sp>
      </p:grp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7479FB9E-86B1-4A1C-AF3E-86746D9D3B57}"/>
              </a:ext>
            </a:extLst>
          </p:cNvPr>
          <p:cNvSpPr/>
          <p:nvPr/>
        </p:nvSpPr>
        <p:spPr>
          <a:xfrm>
            <a:off x="4190197" y="4604949"/>
            <a:ext cx="1685500" cy="14529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E0576CC7-F6FB-40FE-A9A0-1DD35B5D032D}"/>
              </a:ext>
            </a:extLst>
          </p:cNvPr>
          <p:cNvSpPr txBox="1"/>
          <p:nvPr/>
        </p:nvSpPr>
        <p:spPr>
          <a:xfrm>
            <a:off x="4538168" y="4688208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5A411B3C-58CE-4529-A8DC-C6D40AF0CBCA}"/>
              </a:ext>
            </a:extLst>
          </p:cNvPr>
          <p:cNvSpPr txBox="1"/>
          <p:nvPr/>
        </p:nvSpPr>
        <p:spPr>
          <a:xfrm>
            <a:off x="4852138" y="4895693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F7BBABDB-12D6-42DF-B5E0-BF1F7EAF7793}"/>
              </a:ext>
            </a:extLst>
          </p:cNvPr>
          <p:cNvSpPr txBox="1"/>
          <p:nvPr/>
        </p:nvSpPr>
        <p:spPr>
          <a:xfrm>
            <a:off x="4508772" y="5192628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4C966CF0-54DE-417E-82F7-673BB48C0EDB}"/>
              </a:ext>
            </a:extLst>
          </p:cNvPr>
          <p:cNvSpPr txBox="1"/>
          <p:nvPr/>
        </p:nvSpPr>
        <p:spPr>
          <a:xfrm>
            <a:off x="5091102" y="4716672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B28A6FD4-FF99-440A-B5F4-A8DF1FE97052}"/>
              </a:ext>
            </a:extLst>
          </p:cNvPr>
          <p:cNvSpPr txBox="1"/>
          <p:nvPr/>
        </p:nvSpPr>
        <p:spPr>
          <a:xfrm>
            <a:off x="4532769" y="5830864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16C68BE7-D245-4F19-B262-130CC2ADCB69}"/>
              </a:ext>
            </a:extLst>
          </p:cNvPr>
          <p:cNvSpPr txBox="1"/>
          <p:nvPr/>
        </p:nvSpPr>
        <p:spPr>
          <a:xfrm>
            <a:off x="4270597" y="5559656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51A5B048-6DCD-4577-825E-41C317B83EBF}"/>
              </a:ext>
            </a:extLst>
          </p:cNvPr>
          <p:cNvSpPr txBox="1"/>
          <p:nvPr/>
        </p:nvSpPr>
        <p:spPr>
          <a:xfrm>
            <a:off x="5222906" y="4982689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8D345EF7-CD54-4448-B157-A272907A64EC}"/>
              </a:ext>
            </a:extLst>
          </p:cNvPr>
          <p:cNvSpPr txBox="1"/>
          <p:nvPr/>
        </p:nvSpPr>
        <p:spPr>
          <a:xfrm>
            <a:off x="5666192" y="4778062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FF2BC163-0898-4017-8B57-E0AFBD2DAB87}"/>
              </a:ext>
            </a:extLst>
          </p:cNvPr>
          <p:cNvSpPr txBox="1"/>
          <p:nvPr/>
        </p:nvSpPr>
        <p:spPr>
          <a:xfrm>
            <a:off x="4307825" y="4881603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7" name="TextBox 346">
            <a:extLst>
              <a:ext uri="{FF2B5EF4-FFF2-40B4-BE49-F238E27FC236}">
                <a16:creationId xmlns:a16="http://schemas.microsoft.com/office/drawing/2014/main" id="{4ACAAA2D-8A2E-4F2D-83A1-D8E2C6C2187A}"/>
              </a:ext>
            </a:extLst>
          </p:cNvPr>
          <p:cNvSpPr txBox="1"/>
          <p:nvPr/>
        </p:nvSpPr>
        <p:spPr>
          <a:xfrm>
            <a:off x="4567643" y="5427591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96B70D03-7A9F-4AB8-A029-B8B3379CF47A}"/>
              </a:ext>
            </a:extLst>
          </p:cNvPr>
          <p:cNvSpPr txBox="1"/>
          <p:nvPr/>
        </p:nvSpPr>
        <p:spPr>
          <a:xfrm>
            <a:off x="4893182" y="5325621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ED57D454-0076-40A5-9168-FED8959D0CF7}"/>
              </a:ext>
            </a:extLst>
          </p:cNvPr>
          <p:cNvSpPr txBox="1"/>
          <p:nvPr/>
        </p:nvSpPr>
        <p:spPr>
          <a:xfrm>
            <a:off x="5465942" y="5307010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E80F226A-4741-41FF-B668-AA61ECF14000}"/>
              </a:ext>
            </a:extLst>
          </p:cNvPr>
          <p:cNvSpPr txBox="1"/>
          <p:nvPr/>
        </p:nvSpPr>
        <p:spPr>
          <a:xfrm>
            <a:off x="5131024" y="5530649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864EC7E4-F77E-404A-830E-AB5814D817B0}"/>
              </a:ext>
            </a:extLst>
          </p:cNvPr>
          <p:cNvSpPr txBox="1"/>
          <p:nvPr/>
        </p:nvSpPr>
        <p:spPr>
          <a:xfrm>
            <a:off x="4846528" y="5783681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A115A479-7A90-44D7-9803-A3AA52AD820C}"/>
              </a:ext>
            </a:extLst>
          </p:cNvPr>
          <p:cNvSpPr txBox="1"/>
          <p:nvPr/>
        </p:nvSpPr>
        <p:spPr>
          <a:xfrm>
            <a:off x="5633203" y="5507114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FF02B226-9223-4651-9F2C-0D55618A6E83}"/>
              </a:ext>
            </a:extLst>
          </p:cNvPr>
          <p:cNvSpPr txBox="1"/>
          <p:nvPr/>
        </p:nvSpPr>
        <p:spPr>
          <a:xfrm>
            <a:off x="5528037" y="5775904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4AA5CF08-4F55-4C6F-8C46-B4B0B6757B7E}"/>
              </a:ext>
            </a:extLst>
          </p:cNvPr>
          <p:cNvSpPr txBox="1"/>
          <p:nvPr/>
        </p:nvSpPr>
        <p:spPr>
          <a:xfrm>
            <a:off x="5229255" y="5765477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3" name="직사각형 332">
            <a:extLst>
              <a:ext uri="{FF2B5EF4-FFF2-40B4-BE49-F238E27FC236}">
                <a16:creationId xmlns:a16="http://schemas.microsoft.com/office/drawing/2014/main" id="{D4332183-DA02-4E6C-A71E-C0AC8EAA2F34}"/>
              </a:ext>
            </a:extLst>
          </p:cNvPr>
          <p:cNvSpPr/>
          <p:nvPr/>
        </p:nvSpPr>
        <p:spPr>
          <a:xfrm>
            <a:off x="4198408" y="4604949"/>
            <a:ext cx="625650" cy="145295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F8E860AF-E5D6-4F53-BCEE-750645CAE91A}"/>
              </a:ext>
            </a:extLst>
          </p:cNvPr>
          <p:cNvSpPr/>
          <p:nvPr/>
        </p:nvSpPr>
        <p:spPr>
          <a:xfrm>
            <a:off x="4824413" y="4609721"/>
            <a:ext cx="1051284" cy="1443406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50187DF3-2063-44B5-996C-F4E246B7408F}"/>
              </a:ext>
            </a:extLst>
          </p:cNvPr>
          <p:cNvSpPr/>
          <p:nvPr/>
        </p:nvSpPr>
        <p:spPr>
          <a:xfrm>
            <a:off x="4194783" y="4600196"/>
            <a:ext cx="1685501" cy="55548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FDEEF27B-A0BA-4378-B4C3-80F73A8612E3}"/>
              </a:ext>
            </a:extLst>
          </p:cNvPr>
          <p:cNvSpPr/>
          <p:nvPr/>
        </p:nvSpPr>
        <p:spPr>
          <a:xfrm>
            <a:off x="4190770" y="5155869"/>
            <a:ext cx="1685500" cy="894601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0F260863-8DA9-4594-ADE3-5E90BAE30BFD}"/>
              </a:ext>
            </a:extLst>
          </p:cNvPr>
          <p:cNvSpPr/>
          <p:nvPr/>
        </p:nvSpPr>
        <p:spPr>
          <a:xfrm>
            <a:off x="714951" y="2804606"/>
            <a:ext cx="1685500" cy="14529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58EC8769-BFA7-477B-B344-35DD3156A170}"/>
              </a:ext>
            </a:extLst>
          </p:cNvPr>
          <p:cNvSpPr txBox="1"/>
          <p:nvPr/>
        </p:nvSpPr>
        <p:spPr>
          <a:xfrm>
            <a:off x="1062922" y="2887865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EA5B2186-C6E8-4491-953B-E1278007E5F3}"/>
              </a:ext>
            </a:extLst>
          </p:cNvPr>
          <p:cNvSpPr txBox="1"/>
          <p:nvPr/>
        </p:nvSpPr>
        <p:spPr>
          <a:xfrm>
            <a:off x="1395440" y="3101937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6E6DBA8C-5330-4B14-9D85-36CFDD0C483B}"/>
              </a:ext>
            </a:extLst>
          </p:cNvPr>
          <p:cNvSpPr txBox="1"/>
          <p:nvPr/>
        </p:nvSpPr>
        <p:spPr>
          <a:xfrm>
            <a:off x="1033526" y="3392285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F28A91E1-9298-4C05-A21A-CD420E922A67}"/>
              </a:ext>
            </a:extLst>
          </p:cNvPr>
          <p:cNvSpPr txBox="1"/>
          <p:nvPr/>
        </p:nvSpPr>
        <p:spPr>
          <a:xfrm>
            <a:off x="1615856" y="2916328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A7EE4DE8-BB5B-4070-ABEA-D29F894CEFD5}"/>
              </a:ext>
            </a:extLst>
          </p:cNvPr>
          <p:cNvSpPr txBox="1"/>
          <p:nvPr/>
        </p:nvSpPr>
        <p:spPr>
          <a:xfrm>
            <a:off x="977015" y="4023934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DDA939CD-9416-43A1-824D-D5DE99689C34}"/>
              </a:ext>
            </a:extLst>
          </p:cNvPr>
          <p:cNvSpPr txBox="1"/>
          <p:nvPr/>
        </p:nvSpPr>
        <p:spPr>
          <a:xfrm>
            <a:off x="795351" y="3759313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57377DB7-2634-4B73-ACB0-BF579A56DD75}"/>
              </a:ext>
            </a:extLst>
          </p:cNvPr>
          <p:cNvSpPr txBox="1"/>
          <p:nvPr/>
        </p:nvSpPr>
        <p:spPr>
          <a:xfrm>
            <a:off x="1828168" y="3188933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F388D34-E6F5-492C-8E60-75D5034C3509}"/>
              </a:ext>
            </a:extLst>
          </p:cNvPr>
          <p:cNvSpPr txBox="1"/>
          <p:nvPr/>
        </p:nvSpPr>
        <p:spPr>
          <a:xfrm>
            <a:off x="2110439" y="2971132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C399E633-0F4B-4BA9-98D1-C301CCDE3995}"/>
              </a:ext>
            </a:extLst>
          </p:cNvPr>
          <p:cNvSpPr txBox="1"/>
          <p:nvPr/>
        </p:nvSpPr>
        <p:spPr>
          <a:xfrm>
            <a:off x="832579" y="3081260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B4BBAC7A-FD62-4A29-ACB6-60E584BE6F54}"/>
              </a:ext>
            </a:extLst>
          </p:cNvPr>
          <p:cNvSpPr txBox="1"/>
          <p:nvPr/>
        </p:nvSpPr>
        <p:spPr>
          <a:xfrm>
            <a:off x="1092397" y="3627248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94F2D41-B0CD-491D-8F6A-402A4B81EA18}"/>
              </a:ext>
            </a:extLst>
          </p:cNvPr>
          <p:cNvSpPr txBox="1"/>
          <p:nvPr/>
        </p:nvSpPr>
        <p:spPr>
          <a:xfrm>
            <a:off x="1417936" y="3525278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FBAA6C00-BD46-4D6C-8A49-4D7357F4AD01}"/>
              </a:ext>
            </a:extLst>
          </p:cNvPr>
          <p:cNvSpPr txBox="1"/>
          <p:nvPr/>
        </p:nvSpPr>
        <p:spPr>
          <a:xfrm>
            <a:off x="1990696" y="3506667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A6913248-4A0D-4761-B620-3F42A680D7FB}"/>
              </a:ext>
            </a:extLst>
          </p:cNvPr>
          <p:cNvSpPr txBox="1"/>
          <p:nvPr/>
        </p:nvSpPr>
        <p:spPr>
          <a:xfrm>
            <a:off x="1736286" y="3736893"/>
            <a:ext cx="72136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164A711B-ACA2-461A-94EB-3E5A0406F248}"/>
              </a:ext>
            </a:extLst>
          </p:cNvPr>
          <p:cNvSpPr txBox="1"/>
          <p:nvPr/>
        </p:nvSpPr>
        <p:spPr>
          <a:xfrm>
            <a:off x="1451790" y="3989925"/>
            <a:ext cx="72136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5A8362A2-F4B7-4860-AF69-A9D362707EA3}"/>
              </a:ext>
            </a:extLst>
          </p:cNvPr>
          <p:cNvSpPr txBox="1"/>
          <p:nvPr/>
        </p:nvSpPr>
        <p:spPr>
          <a:xfrm>
            <a:off x="2157957" y="3706771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8467D843-C440-4C30-89B9-1F17A027EF9D}"/>
              </a:ext>
            </a:extLst>
          </p:cNvPr>
          <p:cNvSpPr txBox="1"/>
          <p:nvPr/>
        </p:nvSpPr>
        <p:spPr>
          <a:xfrm>
            <a:off x="2119980" y="3982148"/>
            <a:ext cx="72136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05DCAE01-0E4B-493E-80ED-5066C8AD9BE9}"/>
              </a:ext>
            </a:extLst>
          </p:cNvPr>
          <p:cNvSpPr txBox="1"/>
          <p:nvPr/>
        </p:nvSpPr>
        <p:spPr>
          <a:xfrm>
            <a:off x="1754009" y="3965134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F05D0F36-CB6B-45B0-894F-48148301C5BB}"/>
              </a:ext>
            </a:extLst>
          </p:cNvPr>
          <p:cNvSpPr/>
          <p:nvPr/>
        </p:nvSpPr>
        <p:spPr>
          <a:xfrm>
            <a:off x="5324269" y="2799411"/>
            <a:ext cx="1685500" cy="14529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79A7AC4-A02E-4BB4-AC57-C6DE9F77CAB3}"/>
              </a:ext>
            </a:extLst>
          </p:cNvPr>
          <p:cNvSpPr txBox="1"/>
          <p:nvPr/>
        </p:nvSpPr>
        <p:spPr>
          <a:xfrm>
            <a:off x="5672240" y="2882670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EF55CC9C-431A-48E9-BDE6-4F28FD6CE7FB}"/>
              </a:ext>
            </a:extLst>
          </p:cNvPr>
          <p:cNvSpPr txBox="1"/>
          <p:nvPr/>
        </p:nvSpPr>
        <p:spPr>
          <a:xfrm>
            <a:off x="5987927" y="3058271"/>
            <a:ext cx="94578" cy="24622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sz="1600" dirty="0">
                <a:latin typeface="SamsungOne 700" panose="020B0803030303020204" pitchFamily="34" charset="0"/>
                <a:ea typeface="SamsungOne 700" panose="020B0803030303020204" pitchFamily="34" charset="0"/>
              </a:rPr>
              <a:t>1</a:t>
            </a:r>
            <a:endParaRPr lang="ko-KR" altLang="en-US" sz="1600" dirty="0">
              <a:latin typeface="SamsungOne 700" panose="020B0803030303020204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A50A0915-8707-4590-A310-06F6449549B5}"/>
              </a:ext>
            </a:extLst>
          </p:cNvPr>
          <p:cNvSpPr txBox="1"/>
          <p:nvPr/>
        </p:nvSpPr>
        <p:spPr>
          <a:xfrm>
            <a:off x="5562336" y="3380503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B92A480C-E5F3-453E-A8D7-1A193A35182B}"/>
              </a:ext>
            </a:extLst>
          </p:cNvPr>
          <p:cNvSpPr txBox="1"/>
          <p:nvPr/>
        </p:nvSpPr>
        <p:spPr>
          <a:xfrm>
            <a:off x="6221167" y="2895249"/>
            <a:ext cx="94578" cy="24622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sz="1600" dirty="0">
                <a:latin typeface="SamsungOne 700" panose="020B0803030303020204" pitchFamily="34" charset="0"/>
                <a:ea typeface="SamsungOne 700" panose="020B0803030303020204" pitchFamily="34" charset="0"/>
              </a:rPr>
              <a:t>1</a:t>
            </a:r>
            <a:endParaRPr lang="ko-KR" altLang="en-US" sz="1600" dirty="0">
              <a:latin typeface="SamsungOne 700" panose="020B0803030303020204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D2CED88-3F6E-4707-900B-A12BE980EED1}"/>
              </a:ext>
            </a:extLst>
          </p:cNvPr>
          <p:cNvSpPr txBox="1"/>
          <p:nvPr/>
        </p:nvSpPr>
        <p:spPr>
          <a:xfrm>
            <a:off x="5586333" y="4018739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7305862D-EEC4-4CF9-A235-90215E11E2BB}"/>
              </a:ext>
            </a:extLst>
          </p:cNvPr>
          <p:cNvSpPr txBox="1"/>
          <p:nvPr/>
        </p:nvSpPr>
        <p:spPr>
          <a:xfrm>
            <a:off x="5485177" y="3760705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88069070-A15A-4A68-891C-2EDEA32F77C1}"/>
              </a:ext>
            </a:extLst>
          </p:cNvPr>
          <p:cNvSpPr txBox="1"/>
          <p:nvPr/>
        </p:nvSpPr>
        <p:spPr>
          <a:xfrm>
            <a:off x="6352971" y="3161266"/>
            <a:ext cx="94578" cy="24622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sz="1600" dirty="0">
                <a:latin typeface="SamsungOne 700" panose="020B0803030303020204" pitchFamily="34" charset="0"/>
                <a:ea typeface="SamsungOne 700" panose="020B0803030303020204" pitchFamily="34" charset="0"/>
              </a:rPr>
              <a:t>1</a:t>
            </a:r>
            <a:endParaRPr lang="ko-KR" altLang="en-US" sz="1600" dirty="0">
              <a:latin typeface="SamsungOne 700" panose="020B0803030303020204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150D450F-B110-446F-8A7C-09A0714FBE4D}"/>
              </a:ext>
            </a:extLst>
          </p:cNvPr>
          <p:cNvSpPr txBox="1"/>
          <p:nvPr/>
        </p:nvSpPr>
        <p:spPr>
          <a:xfrm>
            <a:off x="6715750" y="2950052"/>
            <a:ext cx="94578" cy="24622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sz="1600" dirty="0">
                <a:latin typeface="SamsungOne 700" panose="020B0803030303020204" pitchFamily="34" charset="0"/>
                <a:ea typeface="SamsungOne 700" panose="020B0803030303020204" pitchFamily="34" charset="0"/>
              </a:rPr>
              <a:t>1</a:t>
            </a:r>
            <a:endParaRPr lang="ko-KR" altLang="en-US" sz="1600" dirty="0">
              <a:latin typeface="SamsungOne 700" panose="020B0803030303020204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9C175774-F49C-49B0-A894-967950826D3D}"/>
              </a:ext>
            </a:extLst>
          </p:cNvPr>
          <p:cNvSpPr txBox="1"/>
          <p:nvPr/>
        </p:nvSpPr>
        <p:spPr>
          <a:xfrm>
            <a:off x="5361389" y="3069478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FAB7F8C1-1ABE-407A-B693-A77DA09D149A}"/>
              </a:ext>
            </a:extLst>
          </p:cNvPr>
          <p:cNvSpPr txBox="1"/>
          <p:nvPr/>
        </p:nvSpPr>
        <p:spPr>
          <a:xfrm>
            <a:off x="5701715" y="3622053"/>
            <a:ext cx="60914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72F6C5C0-6ED9-469E-B155-0C04607EEF3C}"/>
              </a:ext>
            </a:extLst>
          </p:cNvPr>
          <p:cNvSpPr txBox="1"/>
          <p:nvPr/>
        </p:nvSpPr>
        <p:spPr>
          <a:xfrm>
            <a:off x="6107762" y="3526670"/>
            <a:ext cx="72136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43992694-FCF5-4CA9-92AD-36F2B4FA078E}"/>
              </a:ext>
            </a:extLst>
          </p:cNvPr>
          <p:cNvSpPr txBox="1"/>
          <p:nvPr/>
        </p:nvSpPr>
        <p:spPr>
          <a:xfrm>
            <a:off x="6680522" y="3508059"/>
            <a:ext cx="72136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5B5D6CDF-0F8C-4ED7-8D68-E99A1DF452F4}"/>
              </a:ext>
            </a:extLst>
          </p:cNvPr>
          <p:cNvSpPr txBox="1"/>
          <p:nvPr/>
        </p:nvSpPr>
        <p:spPr>
          <a:xfrm>
            <a:off x="6265096" y="3725111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E854C038-D187-42A4-AEBD-2B10A2CD32B5}"/>
              </a:ext>
            </a:extLst>
          </p:cNvPr>
          <p:cNvSpPr txBox="1"/>
          <p:nvPr/>
        </p:nvSpPr>
        <p:spPr>
          <a:xfrm>
            <a:off x="5980600" y="3978143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3263F0E6-54D6-4F9C-984C-D0B34C490B38}"/>
              </a:ext>
            </a:extLst>
          </p:cNvPr>
          <p:cNvSpPr txBox="1"/>
          <p:nvPr/>
        </p:nvSpPr>
        <p:spPr>
          <a:xfrm>
            <a:off x="6847784" y="3708163"/>
            <a:ext cx="72136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EA3BC99A-CCE5-44C7-890D-DEB7832F8F30}"/>
              </a:ext>
            </a:extLst>
          </p:cNvPr>
          <p:cNvSpPr txBox="1"/>
          <p:nvPr/>
        </p:nvSpPr>
        <p:spPr>
          <a:xfrm>
            <a:off x="6662109" y="3970366"/>
            <a:ext cx="72135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FE542A1B-6713-4896-9AA5-CD10062839D7}"/>
              </a:ext>
            </a:extLst>
          </p:cNvPr>
          <p:cNvSpPr txBox="1"/>
          <p:nvPr/>
        </p:nvSpPr>
        <p:spPr>
          <a:xfrm>
            <a:off x="6443836" y="3966526"/>
            <a:ext cx="72136" cy="16927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E9348C83-AE9D-4A8E-815F-EF2DC5248818}"/>
              </a:ext>
            </a:extLst>
          </p:cNvPr>
          <p:cNvGrpSpPr/>
          <p:nvPr/>
        </p:nvGrpSpPr>
        <p:grpSpPr>
          <a:xfrm>
            <a:off x="3021461" y="2804606"/>
            <a:ext cx="1685500" cy="1452951"/>
            <a:chOff x="1018476" y="1763864"/>
            <a:chExt cx="2160000" cy="2160000"/>
          </a:xfrm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4FC4114D-59C5-4D29-87EF-0385FEA550DC}"/>
                </a:ext>
              </a:extLst>
            </p:cNvPr>
            <p:cNvSpPr/>
            <p:nvPr/>
          </p:nvSpPr>
          <p:spPr>
            <a:xfrm>
              <a:off x="1018476" y="1763864"/>
              <a:ext cx="2160000" cy="2160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F4AB7C2D-9F02-46BE-8256-2DE79C1F3161}"/>
                </a:ext>
              </a:extLst>
            </p:cNvPr>
            <p:cNvSpPr txBox="1"/>
            <p:nvPr/>
          </p:nvSpPr>
          <p:spPr>
            <a:xfrm>
              <a:off x="1464407" y="1887639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BEBF2D6C-CAD1-4399-9521-06B5C7D7BB1E}"/>
                </a:ext>
              </a:extLst>
            </p:cNvPr>
            <p:cNvSpPr txBox="1"/>
            <p:nvPr/>
          </p:nvSpPr>
          <p:spPr>
            <a:xfrm>
              <a:off x="1890535" y="2205885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BC19C56-950C-4F4F-94D3-4397B45D714E}"/>
                </a:ext>
              </a:extLst>
            </p:cNvPr>
            <p:cNvSpPr txBox="1"/>
            <p:nvPr/>
          </p:nvSpPr>
          <p:spPr>
            <a:xfrm>
              <a:off x="1426736" y="2637525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93CB22E2-2091-4079-BECD-385812EE8C47}"/>
                </a:ext>
              </a:extLst>
            </p:cNvPr>
            <p:cNvSpPr txBox="1"/>
            <p:nvPr/>
          </p:nvSpPr>
          <p:spPr>
            <a:xfrm>
              <a:off x="2173003" y="1929955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BCD87DBC-12D5-4274-8CED-DD2F9DB3BA24}"/>
                </a:ext>
              </a:extLst>
            </p:cNvPr>
            <p:cNvSpPr txBox="1"/>
            <p:nvPr/>
          </p:nvSpPr>
          <p:spPr>
            <a:xfrm>
              <a:off x="1354316" y="3576553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10C93A7-6CF2-4C9F-8D42-E8515AF0450F}"/>
                </a:ext>
              </a:extLst>
            </p:cNvPr>
            <p:cNvSpPr txBox="1"/>
            <p:nvPr/>
          </p:nvSpPr>
          <p:spPr>
            <a:xfrm>
              <a:off x="1224683" y="3192952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219C4253-43A0-49E3-9622-E8032D980D26}"/>
                </a:ext>
              </a:extLst>
            </p:cNvPr>
            <p:cNvSpPr txBox="1"/>
            <p:nvPr/>
          </p:nvSpPr>
          <p:spPr>
            <a:xfrm>
              <a:off x="2341912" y="2325423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25B46EC4-C90B-4750-B2CE-FA4380E8D747}"/>
                </a:ext>
              </a:extLst>
            </p:cNvPr>
            <p:cNvSpPr txBox="1"/>
            <p:nvPr/>
          </p:nvSpPr>
          <p:spPr>
            <a:xfrm>
              <a:off x="2909993" y="2021219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A02D78EC-6454-470A-B8AC-31AE5F0C8387}"/>
                </a:ext>
              </a:extLst>
            </p:cNvPr>
            <p:cNvSpPr txBox="1"/>
            <p:nvPr/>
          </p:nvSpPr>
          <p:spPr>
            <a:xfrm>
              <a:off x="1066046" y="2165354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33EB9733-BFB1-405F-91EC-62FAF57A50A7}"/>
                </a:ext>
              </a:extLst>
            </p:cNvPr>
            <p:cNvSpPr txBox="1"/>
            <p:nvPr/>
          </p:nvSpPr>
          <p:spPr>
            <a:xfrm>
              <a:off x="1502180" y="2986828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77058238-34CC-4576-AF61-CEF792390EE3}"/>
                </a:ext>
              </a:extLst>
            </p:cNvPr>
            <p:cNvSpPr txBox="1"/>
            <p:nvPr/>
          </p:nvSpPr>
          <p:spPr>
            <a:xfrm>
              <a:off x="2022537" y="2845029"/>
              <a:ext cx="92444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5DE05A3D-7AD5-4C44-BC0F-A04FAB9E1EE6}"/>
                </a:ext>
              </a:extLst>
            </p:cNvPr>
            <p:cNvSpPr txBox="1"/>
            <p:nvPr/>
          </p:nvSpPr>
          <p:spPr>
            <a:xfrm>
              <a:off x="2756540" y="2817361"/>
              <a:ext cx="92444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9BCA684-9F6B-43BD-BDC9-BC2551B4FFDB}"/>
                </a:ext>
              </a:extLst>
            </p:cNvPr>
            <p:cNvSpPr txBox="1"/>
            <p:nvPr/>
          </p:nvSpPr>
          <p:spPr>
            <a:xfrm>
              <a:off x="2224163" y="3140037"/>
              <a:ext cx="9244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A97B9734-30C9-4933-B85F-00C33E70D253}"/>
                </a:ext>
              </a:extLst>
            </p:cNvPr>
            <p:cNvSpPr txBox="1"/>
            <p:nvPr/>
          </p:nvSpPr>
          <p:spPr>
            <a:xfrm>
              <a:off x="1962749" y="3525994"/>
              <a:ext cx="92444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A00CEAFF-7972-4916-899F-733F28680BE2}"/>
                </a:ext>
              </a:extLst>
            </p:cNvPr>
            <p:cNvSpPr txBox="1"/>
            <p:nvPr/>
          </p:nvSpPr>
          <p:spPr>
            <a:xfrm>
              <a:off x="2867715" y="3105049"/>
              <a:ext cx="9244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E7D04575-5E98-4EE8-A618-BA11D1F2A0BA}"/>
                </a:ext>
              </a:extLst>
            </p:cNvPr>
            <p:cNvSpPr txBox="1"/>
            <p:nvPr/>
          </p:nvSpPr>
          <p:spPr>
            <a:xfrm>
              <a:off x="2819047" y="3514433"/>
              <a:ext cx="92444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C53EDDCE-753F-4FCC-B456-160E5A049DE9}"/>
                </a:ext>
              </a:extLst>
            </p:cNvPr>
            <p:cNvSpPr txBox="1"/>
            <p:nvPr/>
          </p:nvSpPr>
          <p:spPr>
            <a:xfrm>
              <a:off x="2350049" y="3489139"/>
              <a:ext cx="9244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F14F3F4-C365-40D4-874B-A2A0404058D0}"/>
              </a:ext>
            </a:extLst>
          </p:cNvPr>
          <p:cNvSpPr/>
          <p:nvPr/>
        </p:nvSpPr>
        <p:spPr>
          <a:xfrm>
            <a:off x="3021461" y="2812772"/>
            <a:ext cx="625650" cy="145295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14641BDC-27A5-4AEC-B8CC-D1DAC697FF6B}"/>
              </a:ext>
            </a:extLst>
          </p:cNvPr>
          <p:cNvSpPr/>
          <p:nvPr/>
        </p:nvSpPr>
        <p:spPr>
          <a:xfrm>
            <a:off x="3640668" y="2812772"/>
            <a:ext cx="1067608" cy="1443406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568B1666-F34E-44CC-BB99-46D9EF743038}"/>
              </a:ext>
            </a:extLst>
          </p:cNvPr>
          <p:cNvSpPr/>
          <p:nvPr/>
        </p:nvSpPr>
        <p:spPr>
          <a:xfrm>
            <a:off x="3963853" y="3140262"/>
            <a:ext cx="252000" cy="252000"/>
          </a:xfrm>
          <a:prstGeom prst="ellipse">
            <a:avLst/>
          </a:prstGeom>
          <a:noFill/>
          <a:ln w="19050">
            <a:solidFill>
              <a:srgbClr val="1D48D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B695EF1C-4FB5-4EF6-9634-F276B1AC7017}"/>
              </a:ext>
            </a:extLst>
          </p:cNvPr>
          <p:cNvSpPr/>
          <p:nvPr/>
        </p:nvSpPr>
        <p:spPr>
          <a:xfrm>
            <a:off x="3834852" y="2876248"/>
            <a:ext cx="252000" cy="252000"/>
          </a:xfrm>
          <a:prstGeom prst="ellipse">
            <a:avLst/>
          </a:prstGeom>
          <a:noFill/>
          <a:ln w="19050">
            <a:solidFill>
              <a:srgbClr val="1D48D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801149CD-19EE-403B-B294-695581769832}"/>
              </a:ext>
            </a:extLst>
          </p:cNvPr>
          <p:cNvSpPr/>
          <p:nvPr/>
        </p:nvSpPr>
        <p:spPr>
          <a:xfrm>
            <a:off x="4407611" y="2938448"/>
            <a:ext cx="252000" cy="252000"/>
          </a:xfrm>
          <a:prstGeom prst="ellipse">
            <a:avLst/>
          </a:prstGeom>
          <a:noFill/>
          <a:ln w="19050">
            <a:solidFill>
              <a:srgbClr val="1D48D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3F7B41C9-8056-49C7-A98C-C2E3BB35A7E6}"/>
              </a:ext>
            </a:extLst>
          </p:cNvPr>
          <p:cNvSpPr/>
          <p:nvPr/>
        </p:nvSpPr>
        <p:spPr>
          <a:xfrm>
            <a:off x="3618707" y="3061149"/>
            <a:ext cx="252000" cy="252000"/>
          </a:xfrm>
          <a:prstGeom prst="ellipse">
            <a:avLst/>
          </a:prstGeom>
          <a:noFill/>
          <a:ln w="19050">
            <a:solidFill>
              <a:srgbClr val="1D48D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337E2729-5CEC-4FC5-8C66-37FE86BFF336}"/>
              </a:ext>
            </a:extLst>
          </p:cNvPr>
          <p:cNvGrpSpPr/>
          <p:nvPr/>
        </p:nvGrpSpPr>
        <p:grpSpPr>
          <a:xfrm>
            <a:off x="7646462" y="2813364"/>
            <a:ext cx="1685501" cy="1452951"/>
            <a:chOff x="1018476" y="1763864"/>
            <a:chExt cx="2160000" cy="2160000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DBF98648-F546-4A0E-966B-182F35DBE932}"/>
                </a:ext>
              </a:extLst>
            </p:cNvPr>
            <p:cNvSpPr/>
            <p:nvPr/>
          </p:nvSpPr>
          <p:spPr>
            <a:xfrm>
              <a:off x="1018476" y="1763864"/>
              <a:ext cx="2160000" cy="216000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CD18C8A8-AE24-499F-A6CB-22D990802A20}"/>
                </a:ext>
              </a:extLst>
            </p:cNvPr>
            <p:cNvSpPr txBox="1"/>
            <p:nvPr/>
          </p:nvSpPr>
          <p:spPr>
            <a:xfrm>
              <a:off x="1567580" y="1897432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552F06F4-3294-4D0C-A861-D35F0C478FFF}"/>
                </a:ext>
              </a:extLst>
            </p:cNvPr>
            <p:cNvSpPr txBox="1"/>
            <p:nvPr/>
          </p:nvSpPr>
          <p:spPr>
            <a:xfrm>
              <a:off x="1890536" y="2205885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8CD8221D-0C23-4872-BEB4-FB74948170F4}"/>
                </a:ext>
              </a:extLst>
            </p:cNvPr>
            <p:cNvSpPr txBox="1"/>
            <p:nvPr/>
          </p:nvSpPr>
          <p:spPr>
            <a:xfrm>
              <a:off x="1414529" y="2637525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4EEB03AA-097D-4092-B93B-E5D008DE148F}"/>
                </a:ext>
              </a:extLst>
            </p:cNvPr>
            <p:cNvSpPr txBox="1"/>
            <p:nvPr/>
          </p:nvSpPr>
          <p:spPr>
            <a:xfrm>
              <a:off x="2173002" y="1929953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34C4B5A3-3772-4692-B14A-889719EE1428}"/>
                </a:ext>
              </a:extLst>
            </p:cNvPr>
            <p:cNvSpPr txBox="1"/>
            <p:nvPr/>
          </p:nvSpPr>
          <p:spPr>
            <a:xfrm>
              <a:off x="1427555" y="3576553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A1C6A4BB-1B2E-4EE5-90BC-31FED4C0FECC}"/>
                </a:ext>
              </a:extLst>
            </p:cNvPr>
            <p:cNvSpPr txBox="1"/>
            <p:nvPr/>
          </p:nvSpPr>
          <p:spPr>
            <a:xfrm>
              <a:off x="1188063" y="3192952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B1DDEEB4-1F6A-4A0E-BFD2-31D9C0A256E2}"/>
                </a:ext>
              </a:extLst>
            </p:cNvPr>
            <p:cNvSpPr txBox="1"/>
            <p:nvPr/>
          </p:nvSpPr>
          <p:spPr>
            <a:xfrm>
              <a:off x="2445084" y="2335216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290AFD2-A2B2-4DFA-9DCC-6D3A7295D8B4}"/>
                </a:ext>
              </a:extLst>
            </p:cNvPr>
            <p:cNvSpPr txBox="1"/>
            <p:nvPr/>
          </p:nvSpPr>
          <p:spPr>
            <a:xfrm>
              <a:off x="2806819" y="2011426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92B2F7E8-4BDE-4117-8B6A-E65515E7819B}"/>
                </a:ext>
              </a:extLst>
            </p:cNvPr>
            <p:cNvSpPr txBox="1"/>
            <p:nvPr/>
          </p:nvSpPr>
          <p:spPr>
            <a:xfrm>
              <a:off x="1066046" y="2165354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B48081EA-72B9-4066-9394-0B232FB2C6B9}"/>
                </a:ext>
              </a:extLst>
            </p:cNvPr>
            <p:cNvSpPr txBox="1"/>
            <p:nvPr/>
          </p:nvSpPr>
          <p:spPr>
            <a:xfrm>
              <a:off x="1587625" y="2986828"/>
              <a:ext cx="7806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5248000E-DC50-423C-B42C-C89562631D29}"/>
                </a:ext>
              </a:extLst>
            </p:cNvPr>
            <p:cNvSpPr txBox="1"/>
            <p:nvPr/>
          </p:nvSpPr>
          <p:spPr>
            <a:xfrm>
              <a:off x="2022536" y="2845029"/>
              <a:ext cx="92444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807B0EE3-2E0E-45D4-9EBC-695BE04A0223}"/>
                </a:ext>
              </a:extLst>
            </p:cNvPr>
            <p:cNvSpPr txBox="1"/>
            <p:nvPr/>
          </p:nvSpPr>
          <p:spPr>
            <a:xfrm>
              <a:off x="2653368" y="2807569"/>
              <a:ext cx="9244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ED92AB42-8546-4FBC-AB5F-CA85D1D0BF7D}"/>
                </a:ext>
              </a:extLst>
            </p:cNvPr>
            <p:cNvSpPr txBox="1"/>
            <p:nvPr/>
          </p:nvSpPr>
          <p:spPr>
            <a:xfrm>
              <a:off x="2224164" y="3140037"/>
              <a:ext cx="9244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D6108FA-0E79-4BE8-959A-AFD22C4A2F26}"/>
                </a:ext>
              </a:extLst>
            </p:cNvPr>
            <p:cNvSpPr txBox="1"/>
            <p:nvPr/>
          </p:nvSpPr>
          <p:spPr>
            <a:xfrm>
              <a:off x="1962749" y="3525994"/>
              <a:ext cx="92444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6BD1C5D4-F918-4AA6-8817-CFB9AF617A32}"/>
                </a:ext>
              </a:extLst>
            </p:cNvPr>
            <p:cNvSpPr txBox="1"/>
            <p:nvPr/>
          </p:nvSpPr>
          <p:spPr>
            <a:xfrm>
              <a:off x="2970889" y="3114842"/>
              <a:ext cx="92444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67EA7D3F-B1B9-45BF-9716-60C8ECD16906}"/>
                </a:ext>
              </a:extLst>
            </p:cNvPr>
            <p:cNvSpPr txBox="1"/>
            <p:nvPr/>
          </p:nvSpPr>
          <p:spPr>
            <a:xfrm>
              <a:off x="2732943" y="3504640"/>
              <a:ext cx="9244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D5BE639D-8858-4B77-8140-0AFBEBD0E0D8}"/>
                </a:ext>
              </a:extLst>
            </p:cNvPr>
            <p:cNvSpPr txBox="1"/>
            <p:nvPr/>
          </p:nvSpPr>
          <p:spPr>
            <a:xfrm>
              <a:off x="2350049" y="3489139"/>
              <a:ext cx="92442" cy="2516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>
                <a:defRPr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defRPr>
              </a:lvl1pPr>
            </a:lstStyle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D78899C-2617-44A4-8A3A-3A7E8434E394}"/>
              </a:ext>
            </a:extLst>
          </p:cNvPr>
          <p:cNvSpPr/>
          <p:nvPr/>
        </p:nvSpPr>
        <p:spPr>
          <a:xfrm>
            <a:off x="7653898" y="2813792"/>
            <a:ext cx="1685501" cy="55548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4C3C4F5C-2736-4D07-8C23-860E029DBA0C}"/>
              </a:ext>
            </a:extLst>
          </p:cNvPr>
          <p:cNvSpPr/>
          <p:nvPr/>
        </p:nvSpPr>
        <p:spPr>
          <a:xfrm>
            <a:off x="7653898" y="3368675"/>
            <a:ext cx="1685500" cy="899197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solidFill>
              <a:srgbClr val="0070C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A08FDB8F-1040-4D1E-9318-3E13177223EE}"/>
              </a:ext>
            </a:extLst>
          </p:cNvPr>
          <p:cNvSpPr/>
          <p:nvPr/>
        </p:nvSpPr>
        <p:spPr>
          <a:xfrm>
            <a:off x="7852456" y="3356245"/>
            <a:ext cx="252000" cy="252000"/>
          </a:xfrm>
          <a:prstGeom prst="ellipse">
            <a:avLst/>
          </a:prstGeom>
          <a:noFill/>
          <a:ln w="19050">
            <a:solidFill>
              <a:srgbClr val="1D48D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CAC39723-4AC1-4D25-81D8-2FC02500EA37}"/>
              </a:ext>
            </a:extLst>
          </p:cNvPr>
          <p:cNvSpPr/>
          <p:nvPr/>
        </p:nvSpPr>
        <p:spPr>
          <a:xfrm>
            <a:off x="7996471" y="3588242"/>
            <a:ext cx="252000" cy="252000"/>
          </a:xfrm>
          <a:prstGeom prst="ellipse">
            <a:avLst/>
          </a:prstGeom>
          <a:noFill/>
          <a:ln w="19050">
            <a:solidFill>
              <a:srgbClr val="1D48D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F001FFC0-8727-4F62-897A-21476ADA7E9C}"/>
              </a:ext>
            </a:extLst>
          </p:cNvPr>
          <p:cNvSpPr/>
          <p:nvPr/>
        </p:nvSpPr>
        <p:spPr>
          <a:xfrm>
            <a:off x="7683370" y="3727659"/>
            <a:ext cx="252000" cy="252000"/>
          </a:xfrm>
          <a:prstGeom prst="ellipse">
            <a:avLst/>
          </a:prstGeom>
          <a:noFill/>
          <a:ln w="19050">
            <a:solidFill>
              <a:srgbClr val="1D48D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FBCCE1B6-BE1A-4F73-845B-E5E05EB3C173}"/>
              </a:ext>
            </a:extLst>
          </p:cNvPr>
          <p:cNvSpPr/>
          <p:nvPr/>
        </p:nvSpPr>
        <p:spPr>
          <a:xfrm>
            <a:off x="7879327" y="3979624"/>
            <a:ext cx="252000" cy="252000"/>
          </a:xfrm>
          <a:prstGeom prst="ellipse">
            <a:avLst/>
          </a:prstGeom>
          <a:noFill/>
          <a:ln w="19050">
            <a:solidFill>
              <a:srgbClr val="1D48D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왼쪽 중괄호 203">
            <a:extLst>
              <a:ext uri="{FF2B5EF4-FFF2-40B4-BE49-F238E27FC236}">
                <a16:creationId xmlns:a16="http://schemas.microsoft.com/office/drawing/2014/main" id="{9BDB72AD-B125-4278-A040-8D91815ACDF8}"/>
              </a:ext>
            </a:extLst>
          </p:cNvPr>
          <p:cNvSpPr/>
          <p:nvPr/>
        </p:nvSpPr>
        <p:spPr>
          <a:xfrm rot="16200000">
            <a:off x="4920300" y="120319"/>
            <a:ext cx="231186" cy="8616266"/>
          </a:xfrm>
          <a:prstGeom prst="leftBrace">
            <a:avLst>
              <a:gd name="adj1" fmla="val 48739"/>
              <a:gd name="adj2" fmla="val 50000"/>
            </a:avLst>
          </a:prstGeom>
          <a:gradFill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bg1">
                  <a:lumMod val="75000"/>
                </a:schemeClr>
              </a:gs>
            </a:gsLst>
            <a:lin ang="0" scaled="0"/>
          </a:gradFill>
          <a:ln w="63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9619607-0264-4CEF-A3CC-2A639AD9CBF7}"/>
              </a:ext>
            </a:extLst>
          </p:cNvPr>
          <p:cNvSpPr txBox="1"/>
          <p:nvPr/>
        </p:nvSpPr>
        <p:spPr>
          <a:xfrm>
            <a:off x="3715842" y="2590095"/>
            <a:ext cx="415178" cy="18466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20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</a:defRPr>
            </a:lvl1pPr>
          </a:lstStyle>
          <a:p>
            <a:r>
              <a:rPr lang="en-US" altLang="ko-KR" dirty="0"/>
              <a:t>Step 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A04EC425-186F-4D35-9E21-36536E8E8F62}"/>
                  </a:ext>
                </a:extLst>
              </p:cNvPr>
              <p:cNvSpPr txBox="1"/>
              <p:nvPr/>
            </p:nvSpPr>
            <p:spPr>
              <a:xfrm>
                <a:off x="5952093" y="2594008"/>
                <a:ext cx="455254" cy="1846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>
                <a:defPPr>
                  <a:defRPr lang="en-US"/>
                </a:defPPr>
                <a:lvl1pPr algn="ctr" defTabSz="914400">
                  <a:defRPr sz="1200">
                    <a:solidFill>
                      <a:srgbClr val="FF0000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</a:defRPr>
                </a:lvl1pPr>
              </a:lstStyle>
              <a:p>
                <a:r>
                  <a:rPr lang="en-US" altLang="ko-KR" dirty="0"/>
                  <a:t>Step 1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A04EC425-186F-4D35-9E21-36536E8E8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093" y="2594008"/>
                <a:ext cx="455254" cy="184666"/>
              </a:xfrm>
              <a:prstGeom prst="rect">
                <a:avLst/>
              </a:prstGeom>
              <a:blipFill>
                <a:blip r:embed="rId3"/>
                <a:stretch>
                  <a:fillRect l="-1333"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TextBox 236">
            <a:extLst>
              <a:ext uri="{FF2B5EF4-FFF2-40B4-BE49-F238E27FC236}">
                <a16:creationId xmlns:a16="http://schemas.microsoft.com/office/drawing/2014/main" id="{EE70C7A5-0CC5-4BDA-BBB8-D6EDE64BCD74}"/>
              </a:ext>
            </a:extLst>
          </p:cNvPr>
          <p:cNvSpPr txBox="1"/>
          <p:nvPr/>
        </p:nvSpPr>
        <p:spPr>
          <a:xfrm>
            <a:off x="8279718" y="2586231"/>
            <a:ext cx="424796" cy="18466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20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</a:defRPr>
            </a:lvl1pPr>
          </a:lstStyle>
          <a:p>
            <a:r>
              <a:rPr lang="en-US" altLang="ko-KR" dirty="0"/>
              <a:t>Step 2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FAA1575A-1598-4251-A73E-09660680761A}"/>
              </a:ext>
            </a:extLst>
          </p:cNvPr>
          <p:cNvSpPr txBox="1"/>
          <p:nvPr/>
        </p:nvSpPr>
        <p:spPr>
          <a:xfrm>
            <a:off x="6115216" y="5252530"/>
            <a:ext cx="676467" cy="18466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en-US"/>
            </a:defPPr>
            <a:lvl1pPr algn="ctr" defTabSz="914400">
              <a:defRPr sz="1200">
                <a:solidFill>
                  <a:srgbClr val="FF0000"/>
                </a:solidFill>
                <a:latin typeface="SamsungOne 700" panose="020B0803030303020204" pitchFamily="34" charset="0"/>
                <a:ea typeface="SamsungOne 700" panose="020B0803030303020204" pitchFamily="34" charset="0"/>
              </a:defRPr>
            </a:lvl1pPr>
          </a:lstStyle>
          <a:p>
            <a:r>
              <a:rPr lang="en-US" altLang="ko-KR" dirty="0"/>
              <a:t>Ensemble</a:t>
            </a:r>
            <a:endParaRPr lang="ko-KR" altLang="en-US" dirty="0"/>
          </a:p>
        </p:txBody>
      </p:sp>
      <p:sp>
        <p:nvSpPr>
          <p:cNvPr id="355" name="화살표: 아래쪽 6">
            <a:extLst>
              <a:ext uri="{FF2B5EF4-FFF2-40B4-BE49-F238E27FC236}">
                <a16:creationId xmlns:a16="http://schemas.microsoft.com/office/drawing/2014/main" id="{64C77688-D57C-4A7F-959F-D9FF723EC09C}"/>
              </a:ext>
            </a:extLst>
          </p:cNvPr>
          <p:cNvSpPr/>
          <p:nvPr/>
        </p:nvSpPr>
        <p:spPr>
          <a:xfrm rot="16200000">
            <a:off x="7182734" y="3391315"/>
            <a:ext cx="283043" cy="313124"/>
          </a:xfrm>
          <a:prstGeom prst="downArrow">
            <a:avLst>
              <a:gd name="adj1" fmla="val 56781"/>
              <a:gd name="adj2" fmla="val 56860"/>
            </a:avLst>
          </a:prstGeom>
          <a:gradFill>
            <a:gsLst>
              <a:gs pos="6000">
                <a:schemeClr val="bg1">
                  <a:lumMod val="75000"/>
                  <a:alpha val="0"/>
                </a:schemeClr>
              </a:gs>
              <a:gs pos="91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 defTabSz="914400" latinLnBrk="1">
              <a:defRPr/>
            </a:pPr>
            <a:endParaRPr lang="ko-KR" altLang="en-US" dirty="0">
              <a:solidFill>
                <a:prstClr val="white"/>
              </a:solidFill>
              <a:latin typeface="SamsungOne 400" panose="020B0503030303020204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356" name="화살표: 아래쪽 6">
            <a:extLst>
              <a:ext uri="{FF2B5EF4-FFF2-40B4-BE49-F238E27FC236}">
                <a16:creationId xmlns:a16="http://schemas.microsoft.com/office/drawing/2014/main" id="{64C77688-D57C-4A7F-959F-D9FF723EC09C}"/>
              </a:ext>
            </a:extLst>
          </p:cNvPr>
          <p:cNvSpPr/>
          <p:nvPr/>
        </p:nvSpPr>
        <p:spPr>
          <a:xfrm rot="16200000">
            <a:off x="4906260" y="3391315"/>
            <a:ext cx="283043" cy="313124"/>
          </a:xfrm>
          <a:prstGeom prst="downArrow">
            <a:avLst>
              <a:gd name="adj1" fmla="val 56781"/>
              <a:gd name="adj2" fmla="val 56860"/>
            </a:avLst>
          </a:prstGeom>
          <a:gradFill>
            <a:gsLst>
              <a:gs pos="6000">
                <a:schemeClr val="bg1">
                  <a:lumMod val="75000"/>
                  <a:alpha val="0"/>
                </a:schemeClr>
              </a:gs>
              <a:gs pos="91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 defTabSz="914400" latinLnBrk="1">
              <a:defRPr/>
            </a:pPr>
            <a:endParaRPr lang="ko-KR" altLang="en-US" dirty="0">
              <a:solidFill>
                <a:prstClr val="white"/>
              </a:solidFill>
              <a:latin typeface="SamsungOne 400" panose="020B0503030303020204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357" name="화살표: 아래쪽 6">
            <a:extLst>
              <a:ext uri="{FF2B5EF4-FFF2-40B4-BE49-F238E27FC236}">
                <a16:creationId xmlns:a16="http://schemas.microsoft.com/office/drawing/2014/main" id="{64C77688-D57C-4A7F-959F-D9FF723EC09C}"/>
              </a:ext>
            </a:extLst>
          </p:cNvPr>
          <p:cNvSpPr/>
          <p:nvPr/>
        </p:nvSpPr>
        <p:spPr>
          <a:xfrm rot="16200000">
            <a:off x="2591686" y="3391315"/>
            <a:ext cx="283043" cy="313124"/>
          </a:xfrm>
          <a:prstGeom prst="downArrow">
            <a:avLst>
              <a:gd name="adj1" fmla="val 56781"/>
              <a:gd name="adj2" fmla="val 56860"/>
            </a:avLst>
          </a:prstGeom>
          <a:gradFill>
            <a:gsLst>
              <a:gs pos="6000">
                <a:schemeClr val="bg1">
                  <a:lumMod val="75000"/>
                  <a:alpha val="0"/>
                </a:schemeClr>
              </a:gs>
              <a:gs pos="91000">
                <a:schemeClr val="bg1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 defTabSz="914400" latinLnBrk="1">
              <a:defRPr/>
            </a:pPr>
            <a:endParaRPr lang="ko-KR" altLang="en-US" dirty="0">
              <a:solidFill>
                <a:prstClr val="white"/>
              </a:solidFill>
              <a:latin typeface="SamsungOne 400" panose="020B0503030303020204" pitchFamily="34" charset="0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07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6F7D03-F568-4A2F-A07B-B7F7DC2291BA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4.1.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Logistic Regression Basics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25EA16-091E-464A-9BFC-3511D491118C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Logistic Regression Basics (4/17)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BC76E29-5027-419C-B14E-0F5C94D89529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2FAB225-3F30-4111-ADBC-0F1E077CEE87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77F4CD-0C16-416E-AC0E-D3A055E8F503}"/>
                </a:ext>
              </a:extLst>
            </p:cNvPr>
            <p:cNvSpPr/>
            <p:nvPr/>
          </p:nvSpPr>
          <p:spPr>
            <a:xfrm>
              <a:off x="1179514" y="2045625"/>
              <a:ext cx="8632824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About logistic regression: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A5ABA3-5A3F-4A75-8F60-F6E3963740E1}"/>
                  </a:ext>
                </a:extLst>
              </p:cNvPr>
              <p:cNvSpPr/>
              <p:nvPr/>
            </p:nvSpPr>
            <p:spPr>
              <a:xfrm>
                <a:off x="712182" y="2557363"/>
                <a:ext cx="8630827" cy="13862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71983" rIns="143967" bIns="71983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marL="182526" lvl="0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linear combinations of variables 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𝑋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_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𝑖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is the so-called “Logit” denoted here as </a:t>
                </a:r>
                <a:r>
                  <a:rPr lang="ko-KR" altLang="en-US" sz="1600" dirty="0">
                    <a:solidFill>
                      <a:srgbClr val="193EB0"/>
                    </a:solidFill>
                    <a:latin typeface="SamsungOne 400" panose="020B0503030303020204" pitchFamily="34" charset="0"/>
                  </a:rPr>
                  <a:t>𝑆</a:t>
                </a:r>
                <a:endParaRPr lang="en-US" altLang="ko-KR" sz="1600" dirty="0">
                  <a:solidFill>
                    <a:srgbClr val="193EB0"/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endParaRPr>
              </a:p>
              <a:p>
                <a:pPr lvl="0" algn="ctr">
                  <a:spcAft>
                    <a:spcPts val="800"/>
                  </a:spcAft>
                  <a:buClr>
                    <a:srgbClr val="193EB0"/>
                  </a:buClr>
                </a:pPr>
                <a:r>
                  <a:rPr lang="en-US" altLang="ko-KR" sz="1600" dirty="0">
                    <a:solidFill>
                      <a:srgbClr val="465992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rgbClr val="193EB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ko-KR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ko-KR" altLang="ko-KR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ko-KR" altLang="ko-KR" sz="1600" i="1" smtClean="0">
                            <a:solidFill>
                              <a:srgbClr val="193E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193EB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193EB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ko-KR" altLang="ko-KR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ko-KR" altLang="ko-KR" sz="1600" i="1" smtClean="0">
                            <a:solidFill>
                              <a:srgbClr val="193E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193EB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193EB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solidFill>
                          <a:prstClr val="black"/>
                        </a:solidFill>
                        <a:latin typeface="Cambria Math"/>
                      </a:rPr>
                      <m:t>+⋯+</m:t>
                    </m:r>
                    <m:sSub>
                      <m:sSubPr>
                        <m:ctrlPr>
                          <a:rPr lang="ko-KR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ko-KR" altLang="ko-KR" sz="1600" i="1" smtClean="0">
                            <a:solidFill>
                              <a:srgbClr val="193EB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193EB0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193EB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srgbClr val="193EB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526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The conditional probability of </a:t>
                </a:r>
                <a:r>
                  <a:rPr lang="ko-KR" altLang="en-US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𝑌 </a:t>
                </a: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being equal to 1 is denoted as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𝑃</m:t>
                    </m:r>
                    <m:r>
                      <a:rPr lang="en-US" altLang="ko-KR" sz="1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ko-KR" sz="1600" i="1" dirty="0" smtClean="0">
                        <a:solidFill>
                          <a:srgbClr val="193EB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𝑌</m:t>
                    </m:r>
                    <m:r>
                      <a:rPr lang="en-US" altLang="ko-KR" sz="1600" i="1" dirty="0" smtClean="0">
                        <a:solidFill>
                          <a:srgbClr val="193EB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=1|</m:t>
                    </m:r>
                    <m:d>
                      <m:dPr>
                        <m:begChr m:val="{"/>
                        <m:endChr m:val="}"/>
                        <m:ctrlPr>
                          <a:rPr lang="ko-KR" altLang="ko-KR" sz="16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600" i="1" smtClean="0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i="1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.</a:t>
                </a:r>
              </a:p>
              <a:p>
                <a:pPr marL="182526" indent="-182526">
                  <a:spcAft>
                    <a:spcPts val="800"/>
                  </a:spcAft>
                  <a:buClr>
                    <a:srgbClr val="193EB0"/>
                  </a:buClr>
                  <a:buFont typeface="SamsungOne 400" panose="020B0503030303020204" pitchFamily="34" charset="0"/>
                  <a:buChar char="‣"/>
                </a:pPr>
                <a:r>
                  <a:rPr lang="en-US" altLang="ko-KR" sz="130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“Sigmoid” or “Logistic” function connects the probability with the logit:</a:t>
                </a: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6A5ABA3-5A3F-4A75-8F60-F6E396374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2" y="2557363"/>
                <a:ext cx="8630827" cy="13862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F141510-CE41-4CF2-BB04-2E2735C927D9}"/>
                  </a:ext>
                </a:extLst>
              </p:cNvPr>
              <p:cNvSpPr/>
              <p:nvPr/>
            </p:nvSpPr>
            <p:spPr>
              <a:xfrm>
                <a:off x="2607061" y="4623395"/>
                <a:ext cx="1435586" cy="534505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ko-KR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smtClean="0">
                            <a:solidFill>
                              <a:srgbClr val="193EB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ko-KR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smtClean="0">
                                <a:solidFill>
                                  <a:srgbClr val="193EB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F141510-CE41-4CF2-BB04-2E2735C92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061" y="4623395"/>
                <a:ext cx="1435586" cy="53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1">
            <a:extLst>
              <a:ext uri="{FF2B5EF4-FFF2-40B4-BE49-F238E27FC236}">
                <a16:creationId xmlns:a16="http://schemas.microsoft.com/office/drawing/2014/main" id="{45165988-7AD9-41B8-8376-A674AEF48142}"/>
              </a:ext>
            </a:extLst>
          </p:cNvPr>
          <p:cNvGrpSpPr>
            <a:grpSpLocks noChangeAspect="1"/>
          </p:cNvGrpSpPr>
          <p:nvPr/>
        </p:nvGrpSpPr>
        <p:grpSpPr>
          <a:xfrm>
            <a:off x="4855294" y="4257900"/>
            <a:ext cx="2840094" cy="1800000"/>
            <a:chOff x="3208281" y="1631297"/>
            <a:chExt cx="5680188" cy="3600000"/>
          </a:xfrm>
        </p:grpSpPr>
        <p:pic>
          <p:nvPicPr>
            <p:cNvPr id="23" name="Picture 7">
              <a:extLst>
                <a:ext uri="{FF2B5EF4-FFF2-40B4-BE49-F238E27FC236}">
                  <a16:creationId xmlns:a16="http://schemas.microsoft.com/office/drawing/2014/main" id="{99F9C569-24C2-48AF-80C1-4E913E78A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281" y="1631297"/>
              <a:ext cx="5680188" cy="360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F3BC55-0062-4961-848E-922930E4ED1C}"/>
                </a:ext>
              </a:extLst>
            </p:cNvPr>
            <p:cNvSpPr txBox="1"/>
            <p:nvPr/>
          </p:nvSpPr>
          <p:spPr>
            <a:xfrm>
              <a:off x="5875349" y="3061965"/>
              <a:ext cx="1053192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26562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01C686-42A9-4DEE-B85E-EE3FA8950756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58D3FC-4DE4-4C65-8E12-E6AE728C5C6A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Boosting Ensemble : AdaBoost (7/7)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2AB39F-769E-47E3-A5EC-A29237620857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9C8DBCF-DDC0-463D-8F90-9901A904738B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9C0211B-9CE3-45F5-BCEC-58F7BF6396D3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Scikit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-Learn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AdaBoostClassifier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/Regressor Hyperparameters:</a:t>
              </a: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8B3E4C6-21E1-4E8A-8E51-908815BB4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933478"/>
              </p:ext>
            </p:extLst>
          </p:nvPr>
        </p:nvGraphicFramePr>
        <p:xfrm>
          <a:off x="714032" y="2602833"/>
          <a:ext cx="8629994" cy="1882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049">
                  <a:extLst>
                    <a:ext uri="{9D8B030D-6E8A-4147-A177-3AD203B41FA5}">
                      <a16:colId xmlns:a16="http://schemas.microsoft.com/office/drawing/2014/main" val="4023989761"/>
                    </a:ext>
                  </a:extLst>
                </a:gridCol>
                <a:gridCol w="6300945">
                  <a:extLst>
                    <a:ext uri="{9D8B030D-6E8A-4147-A177-3AD203B41FA5}">
                      <a16:colId xmlns:a16="http://schemas.microsoft.com/office/drawing/2014/main" val="1127139662"/>
                    </a:ext>
                  </a:extLst>
                </a:gridCol>
              </a:tblGrid>
              <a:tr h="31959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Hyperparameter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Explanation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9922"/>
                  </a:ext>
                </a:extLst>
              </a:tr>
              <a:tr h="3906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base_estimator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base estimator with which the boosted ensemble is built.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462398"/>
                  </a:ext>
                </a:extLst>
              </a:tr>
              <a:tr h="3906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n_estimators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maximum number of estimators at which boosting is terminated.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506961"/>
                  </a:ext>
                </a:extLst>
              </a:tr>
              <a:tr h="3906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learning_rate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rate by which the contribution of each learner is shrunken.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278547"/>
                  </a:ext>
                </a:extLst>
              </a:tr>
              <a:tr h="3906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algorithm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Either ‘SAMME’</a:t>
                      </a:r>
                      <a:r>
                        <a:rPr lang="ko-KR" alt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ko-KR" altLang="en-US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‘SAMME.R’.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441991"/>
                  </a:ext>
                </a:extLst>
              </a:tr>
            </a:tbl>
          </a:graphicData>
        </a:graphic>
      </p:graphicFrame>
      <p:sp>
        <p:nvSpPr>
          <p:cNvPr id="9" name="직사각형 19">
            <a:extLst>
              <a:ext uri="{FF2B5EF4-FFF2-40B4-BE49-F238E27FC236}">
                <a16:creationId xmlns:a16="http://schemas.microsoft.com/office/drawing/2014/main" id="{F6BD172D-0E74-4AC4-9C89-B3C77610E454}"/>
              </a:ext>
            </a:extLst>
          </p:cNvPr>
          <p:cNvSpPr/>
          <p:nvPr/>
        </p:nvSpPr>
        <p:spPr>
          <a:xfrm>
            <a:off x="711200" y="4690877"/>
            <a:ext cx="8632825" cy="1367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“</a:t>
            </a:r>
            <a:r>
              <a:rPr lang="en-US" altLang="ko-K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base_estimator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” is by default </a:t>
            </a:r>
            <a:r>
              <a:rPr lang="en-US" altLang="ko-KR" sz="13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None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which means </a:t>
            </a:r>
            <a:r>
              <a:rPr lang="en-US" altLang="ko-KR" sz="1300" dirty="0" err="1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DecisionTreeClassifier</a:t>
            </a:r>
            <a:r>
              <a:rPr lang="en-US" altLang="ko-KR" sz="13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(</a:t>
            </a:r>
            <a:r>
              <a:rPr lang="en-US" altLang="ko-KR" sz="1300" dirty="0" err="1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max_depth</a:t>
            </a:r>
            <a:r>
              <a:rPr lang="en-US" altLang="ko-KR" sz="13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=1).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Times New Roman" panose="02020603050405020304" pitchFamily="18" charset="0"/>
            </a:endParaRP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More information can be found at:</a:t>
            </a:r>
            <a:b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</a:b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Classifier: </a:t>
            </a: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hlinkClick r:id="rId3"/>
              </a:rPr>
              <a:t>https://scikit-learn.org/stable/modules/generated/sklearn.ensemble.AdaBoostClassifier.html</a:t>
            </a: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  </a:t>
            </a:r>
            <a:b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</a:b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Regressor: </a:t>
            </a: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hlinkClick r:id="rId4"/>
              </a:rPr>
              <a:t>https://scikit-learn.org/stable/modules/generated/sklearn.ensemble.AdaBoostRegressor.html</a:t>
            </a: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  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5569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130BB96-D8EF-4275-B567-633C7B02BB2B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0ED741-70BD-490C-8146-4A71A573AF51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Boosting Ensemble : GBM &amp; XGBoost (1/4)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517E794-CD70-4B78-AA67-A0CAFC065FC5}"/>
              </a:ext>
            </a:extLst>
          </p:cNvPr>
          <p:cNvGrpSpPr/>
          <p:nvPr/>
        </p:nvGrpSpPr>
        <p:grpSpPr>
          <a:xfrm>
            <a:off x="558800" y="2232686"/>
            <a:ext cx="8785225" cy="2248854"/>
            <a:chOff x="558800" y="1842598"/>
            <a:chExt cx="8785225" cy="224885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A44F757-9D4A-47D5-A595-9C3C4DD445EC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B1FF546-018A-4368-83B9-519C987A58C1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E643AB5-4542-475E-928C-58DDD8075E18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Gradient Boosting Machine (GBM):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DC8E2252-8D1D-4297-8C66-9BFB8138FEE2}"/>
                    </a:ext>
                  </a:extLst>
                </p:cNvPr>
                <p:cNvSpPr/>
                <p:nvPr/>
              </p:nvSpPr>
              <p:spPr>
                <a:xfrm>
                  <a:off x="711200" y="2167867"/>
                  <a:ext cx="8632825" cy="192358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72000" rIns="144000" bIns="72000" rtlCol="0" anchor="t">
                  <a:spAutoFit/>
                  <a:scene3d>
                    <a:camera prst="orthographicFront"/>
                    <a:lightRig rig="threePt" dir="t"/>
                  </a:scene3d>
                  <a:sp3d>
                    <a:bevelT w="0" h="6350"/>
                  </a:sp3d>
                </a:bodyPr>
                <a:lstStyle/>
                <a:p>
                  <a:pPr marL="182563" indent="-182563" defTabSz="914400" latinLnBrk="1">
                    <a:lnSpc>
                      <a:spcPct val="150000"/>
                    </a:lnSpc>
                    <a:spcAft>
                      <a:spcPts val="800"/>
                    </a:spcAft>
                    <a:buClr>
                      <a:srgbClr val="193EB0"/>
                    </a:buClr>
                    <a:buFont typeface="SamsungOne 400" panose="020B0503030303020204" pitchFamily="34" charset="0"/>
                    <a:buChar char="‣"/>
                  </a:pPr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GBM is also made up by a sequence of weak learners similar to AdaBoost.</a:t>
                  </a:r>
                </a:p>
                <a:p>
                  <a:pPr marL="182563" indent="-182563" defTabSz="914400" latinLnBrk="1">
                    <a:lnSpc>
                      <a:spcPct val="150000"/>
                    </a:lnSpc>
                    <a:spcAft>
                      <a:spcPts val="800"/>
                    </a:spcAft>
                    <a:buClr>
                      <a:srgbClr val="193EB0"/>
                    </a:buClr>
                    <a:buFont typeface="SamsungOne 400" panose="020B0503030303020204" pitchFamily="34" charset="0"/>
                    <a:buChar char="‣"/>
                  </a:pPr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The disagreement between the predicted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13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3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 and the true </a:t>
                  </a:r>
                  <a14:m>
                    <m:oMath xmlns:m="http://schemas.openxmlformats.org/officeDocument/2006/math">
                      <m:r>
                        <a:rPr lang="en-US" altLang="ko-KR" sz="13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 can be represented by a “loss” function.</a:t>
                  </a:r>
                </a:p>
                <a:p>
                  <a:pPr marL="182563" indent="-182563" defTabSz="914400" latinLnBrk="1">
                    <a:lnSpc>
                      <a:spcPct val="150000"/>
                    </a:lnSpc>
                    <a:spcAft>
                      <a:spcPts val="800"/>
                    </a:spcAft>
                    <a:buClr>
                      <a:srgbClr val="193EB0"/>
                    </a:buClr>
                    <a:buFont typeface="SamsungOne 400" panose="020B0503030303020204" pitchFamily="34" charset="0"/>
                    <a:buChar char="‣"/>
                  </a:pPr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In the sequence of weak learners, the learner at step </a:t>
                  </a:r>
                  <a14:m>
                    <m:oMath xmlns:m="http://schemas.openxmlformats.org/officeDocument/2006/math">
                      <m:r>
                        <a:rPr lang="en-US" altLang="ko-K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ko-K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 can be obtained by moving</a:t>
                  </a:r>
                  <a:b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</a:br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the previous step learner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3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3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1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 towards the direction that decreases the loss as defined above.</a:t>
                  </a:r>
                </a:p>
                <a:p>
                  <a:pPr marL="182563" indent="-182563" defTabSz="914400" latinLnBrk="1">
                    <a:lnSpc>
                      <a:spcPct val="150000"/>
                    </a:lnSpc>
                    <a:spcAft>
                      <a:spcPts val="800"/>
                    </a:spcAft>
                    <a:buClr>
                      <a:srgbClr val="193EB0"/>
                    </a:buClr>
                    <a:buFont typeface="SamsungOne 400" panose="020B0503030303020204" pitchFamily="34" charset="0"/>
                    <a:buChar char="‣"/>
                  </a:pPr>
                  <a:r>
                    <a:rPr lang="en-US" altLang="ko-KR" sz="1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SamsungOne 400" panose="020B0503030303020204" pitchFamily="34" charset="0"/>
                      <a:ea typeface="SamsungOne 400" panose="020B0503030303020204" pitchFamily="34" charset="0"/>
                    </a:rPr>
                    <a:t>These updating movements are restricted to a set of base learners.</a:t>
                  </a: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DC8E2252-8D1D-4297-8C66-9BFB8138FE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200" y="2167867"/>
                  <a:ext cx="8632825" cy="1923585"/>
                </a:xfrm>
                <a:prstGeom prst="rect">
                  <a:avLst/>
                </a:prstGeom>
                <a:blipFill>
                  <a:blip r:embed="rId3"/>
                  <a:stretch>
                    <a:fillRect l="-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905198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77564B-9F65-47D8-B0BB-E0EE0EA05572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C51300-DF8A-434D-97FA-A3660378E40B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Boosting Ensemble : GBM &amp; XGBoost (2/4)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D5C8E0-4013-4CB5-8D60-59E5DD986816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A17BAD-0145-4C60-BE31-95C69BCBBA3B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D3551A-D018-4EF7-B4D7-9BC9A0671018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Scikit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-Learn </a:t>
              </a: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GradientBoostingClassifier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/Regressor Hyperparameters:</a:t>
              </a:r>
            </a:p>
          </p:txBody>
        </p: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8B3E4C6-21E1-4E8A-8E51-908815BB4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23204"/>
              </p:ext>
            </p:extLst>
          </p:nvPr>
        </p:nvGraphicFramePr>
        <p:xfrm>
          <a:off x="714032" y="2602833"/>
          <a:ext cx="8629994" cy="190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049">
                  <a:extLst>
                    <a:ext uri="{9D8B030D-6E8A-4147-A177-3AD203B41FA5}">
                      <a16:colId xmlns:a16="http://schemas.microsoft.com/office/drawing/2014/main" val="4023989761"/>
                    </a:ext>
                  </a:extLst>
                </a:gridCol>
                <a:gridCol w="6300945">
                  <a:extLst>
                    <a:ext uri="{9D8B030D-6E8A-4147-A177-3AD203B41FA5}">
                      <a16:colId xmlns:a16="http://schemas.microsoft.com/office/drawing/2014/main" val="112713966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Hyperparameter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Explanation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992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loss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loss function.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46239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n_estimators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number of boosting steps (weak learners).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50696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learning_rate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contribution of each weak learner.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27854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subsample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fraction of data that will be used by individual weak learner.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441991"/>
                  </a:ext>
                </a:extLst>
              </a:tr>
            </a:tbl>
          </a:graphicData>
        </a:graphic>
      </p:graphicFrame>
      <p:sp>
        <p:nvSpPr>
          <p:cNvPr id="9" name="직사각형 19">
            <a:extLst>
              <a:ext uri="{FF2B5EF4-FFF2-40B4-BE49-F238E27FC236}">
                <a16:creationId xmlns:a16="http://schemas.microsoft.com/office/drawing/2014/main" id="{67333C46-23F6-4338-A94B-E7CDCCF0C1FB}"/>
              </a:ext>
            </a:extLst>
          </p:cNvPr>
          <p:cNvSpPr/>
          <p:nvPr/>
        </p:nvSpPr>
        <p:spPr>
          <a:xfrm>
            <a:off x="711200" y="4510833"/>
            <a:ext cx="8632825" cy="1667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Need to be tuned for optimized performance.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More information can be found at:</a:t>
            </a:r>
            <a:b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</a:b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Classifier: </a:t>
            </a: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hlinkClick r:id="rId3"/>
              </a:rPr>
              <a:t>https://scikit-learn.org/stable/modules/generated/sklearn.ensemble.GradientBoostingClassifier.html</a:t>
            </a:r>
            <a: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</a:t>
            </a:r>
            <a:br>
              <a:rPr lang="fr-F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</a:b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Regressor: </a:t>
            </a: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hlinkClick r:id="rId4"/>
              </a:rPr>
              <a:t>https://scikit-learn.org/stable/modules/generated/sklearn.ensemble.GradientBoostingRegressor.html</a:t>
            </a:r>
            <a:r>
              <a:rPr lang="pt-B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</a:t>
            </a: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697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72B816-9C4E-40D2-A471-0FB1525A7AA7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B8F611-A44F-409B-95ED-4FDE88D2687D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Boosting Ensemble : GBM &amp; XGBoost (3/4)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8957C4-16E7-4CA3-B9B0-D4920EAF3FE5}"/>
              </a:ext>
            </a:extLst>
          </p:cNvPr>
          <p:cNvGrpSpPr/>
          <p:nvPr/>
        </p:nvGrpSpPr>
        <p:grpSpPr>
          <a:xfrm>
            <a:off x="558800" y="2232686"/>
            <a:ext cx="8785225" cy="1276024"/>
            <a:chOff x="558800" y="1842598"/>
            <a:chExt cx="8785225" cy="1276024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2CD22BB-5EC9-4477-BE7F-D76494F9E694}"/>
                </a:ext>
              </a:extLst>
            </p:cNvPr>
            <p:cNvGrpSpPr/>
            <p:nvPr/>
          </p:nvGrpSpPr>
          <p:grpSpPr>
            <a:xfrm>
              <a:off x="558800" y="1842598"/>
              <a:ext cx="8785225" cy="215444"/>
              <a:chOff x="1027113" y="2045625"/>
              <a:chExt cx="8785225" cy="215444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3B4508E-57DD-46C5-8AA2-8429D397F1C8}"/>
                  </a:ext>
                </a:extLst>
              </p:cNvPr>
              <p:cNvSpPr/>
              <p:nvPr/>
            </p:nvSpPr>
            <p:spPr>
              <a:xfrm>
                <a:off x="1027113" y="2056995"/>
                <a:ext cx="36000" cy="180000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C8550A-EF56-4808-AA14-2B1C941FF90E}"/>
                  </a:ext>
                </a:extLst>
              </p:cNvPr>
              <p:cNvSpPr/>
              <p:nvPr/>
            </p:nvSpPr>
            <p:spPr>
              <a:xfrm>
                <a:off x="1179513" y="2045625"/>
                <a:ext cx="8632825" cy="2154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ko-KR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amsungOne 400" panose="020B0503030303020204" pitchFamily="34" charset="0"/>
                    <a:ea typeface="SamsungOne 400" panose="020B0503030303020204" pitchFamily="34" charset="0"/>
                  </a:rPr>
                  <a:t>Extreme Gradient Boosting (XGBoost):</a:t>
                </a: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D153C6-750F-4401-BF7C-E1A1D500EF6A}"/>
                </a:ext>
              </a:extLst>
            </p:cNvPr>
            <p:cNvSpPr/>
            <p:nvPr/>
          </p:nvSpPr>
          <p:spPr>
            <a:xfrm>
              <a:off x="711200" y="2167867"/>
              <a:ext cx="8632825" cy="9507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72000" rIns="144000" bIns="7200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Improves upon GBM in the execution speed.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More resistant to the overfitting than GBM.</a:t>
              </a:r>
            </a:p>
            <a:p>
              <a:pPr marL="182563" indent="-182563">
                <a:spcAft>
                  <a:spcPts val="800"/>
                </a:spcAft>
                <a:buClr>
                  <a:srgbClr val="193EB0"/>
                </a:buClr>
                <a:buFont typeface="SamsungOne 400" panose="020B0503030303020204" pitchFamily="34" charset="0"/>
                <a:buChar char="‣"/>
              </a:pP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Not included in the </a:t>
              </a:r>
              <a:r>
                <a:rPr lang="en-US" altLang="ko-KR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Scikit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-Learn library. Requires installation of the “</a:t>
              </a:r>
              <a:r>
                <a:rPr lang="en-US" altLang="ko-KR" sz="1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xgboost</a:t>
              </a:r>
              <a:r>
                <a:rPr lang="en-US" altLang="ko-KR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” library.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12440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65A6B5-DE12-4BF1-88FA-994DF540C110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5.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BFFC8C-D555-406D-9139-36361ABDFC6E}"/>
              </a:ext>
            </a:extLst>
          </p:cNvPr>
          <p:cNvSpPr/>
          <p:nvPr/>
        </p:nvSpPr>
        <p:spPr>
          <a:xfrm>
            <a:off x="546895" y="1523719"/>
            <a:ext cx="8797130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Boosting Ensemble : GBM &amp; XGBoost (4/4)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3F4C3-9D44-4C99-BE25-A0B22F4BB0AF}"/>
              </a:ext>
            </a:extLst>
          </p:cNvPr>
          <p:cNvGrpSpPr/>
          <p:nvPr/>
        </p:nvGrpSpPr>
        <p:grpSpPr>
          <a:xfrm>
            <a:off x="558800" y="2232686"/>
            <a:ext cx="8785225" cy="215444"/>
            <a:chOff x="1027113" y="2045625"/>
            <a:chExt cx="8785225" cy="21544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BCE3272-B390-40B0-A62B-44FD2490FF44}"/>
                </a:ext>
              </a:extLst>
            </p:cNvPr>
            <p:cNvSpPr/>
            <p:nvPr/>
          </p:nvSpPr>
          <p:spPr>
            <a:xfrm>
              <a:off x="1027113" y="2056995"/>
              <a:ext cx="36000" cy="180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44EF29E-1710-46F6-A950-B8A0649F8427}"/>
                </a:ext>
              </a:extLst>
            </p:cNvPr>
            <p:cNvSpPr/>
            <p:nvPr/>
          </p:nvSpPr>
          <p:spPr>
            <a:xfrm>
              <a:off x="1179513" y="2045625"/>
              <a:ext cx="8632825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XGBClassifier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amsungOne 400" panose="020B0503030303020204" pitchFamily="34" charset="0"/>
                  <a:ea typeface="SamsungOne 400" panose="020B0503030303020204" pitchFamily="34" charset="0"/>
                </a:rPr>
                <a:t>/Regressor Hyperparameters:</a:t>
              </a:r>
            </a:p>
          </p:txBody>
        </p:sp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8B3E4C6-21E1-4E8A-8E51-908815BB4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61104"/>
              </p:ext>
            </p:extLst>
          </p:nvPr>
        </p:nvGraphicFramePr>
        <p:xfrm>
          <a:off x="714032" y="2602833"/>
          <a:ext cx="8629994" cy="190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9049">
                  <a:extLst>
                    <a:ext uri="{9D8B030D-6E8A-4147-A177-3AD203B41FA5}">
                      <a16:colId xmlns:a16="http://schemas.microsoft.com/office/drawing/2014/main" val="4023989761"/>
                    </a:ext>
                  </a:extLst>
                </a:gridCol>
                <a:gridCol w="6300945">
                  <a:extLst>
                    <a:ext uri="{9D8B030D-6E8A-4147-A177-3AD203B41FA5}">
                      <a16:colId xmlns:a16="http://schemas.microsoft.com/office/drawing/2014/main" val="112713966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Hyperparameter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>
                          <a:gradFill>
                            <a:gsLst>
                              <a:gs pos="0">
                                <a:srgbClr val="1D48D1"/>
                              </a:gs>
                              <a:gs pos="100000">
                                <a:srgbClr val="1D48D1"/>
                              </a:gs>
                            </a:gsLst>
                            <a:lin ang="5400000" scaled="1"/>
                          </a:gradFill>
                          <a:latin typeface="SamsungOne 700" panose="020B0803030303020204" pitchFamily="34" charset="0"/>
                          <a:ea typeface="SamsungOne 700" panose="020B0803030303020204" pitchFamily="34" charset="0"/>
                          <a:cs typeface="Times New Roman" panose="02020603050405020304" pitchFamily="18" charset="0"/>
                        </a:rPr>
                        <a:t>Explanation</a:t>
                      </a:r>
                      <a:endParaRPr lang="ko-KR" altLang="en-US" sz="1400" b="0" kern="1200" dirty="0">
                        <a:gradFill>
                          <a:gsLst>
                            <a:gs pos="0">
                              <a:srgbClr val="1D48D1"/>
                            </a:gs>
                            <a:gs pos="100000">
                              <a:srgbClr val="1D48D1"/>
                            </a:gs>
                          </a:gsLst>
                          <a:lin ang="5400000" scaled="1"/>
                        </a:gradFill>
                        <a:latin typeface="SamsungOne 700" panose="020B0803030303020204" pitchFamily="34" charset="0"/>
                        <a:ea typeface="SamsungOne 700" panose="020B08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3EB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2992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booster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gbtree</a:t>
                      </a: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gblinear</a:t>
                      </a: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46239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n_estimators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number of boosting steps (weak learners).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506961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300" b="0" kern="1200" dirty="0" err="1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learning_rate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contribution of each weak learner.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278547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subsample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914400" rtl="0" eaLnBrk="1" latinLnBrk="1" hangingPunct="1">
                        <a:lnSpc>
                          <a:spcPct val="80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SamsungOne 400" panose="020B0503030303020204" pitchFamily="34" charset="0"/>
                          <a:ea typeface="SamsungOne 400" panose="020B0503030303020204" pitchFamily="34" charset="0"/>
                          <a:cs typeface="Times New Roman" panose="02020603050405020304" pitchFamily="18" charset="0"/>
                        </a:rPr>
                        <a:t>The fraction of data that will be used by individual weak learner.</a:t>
                      </a:r>
                      <a:endParaRPr lang="ko-KR" altLang="en-US" sz="13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SamsungOne 400" panose="020B0503030303020204" pitchFamily="34" charset="0"/>
                        <a:ea typeface="SamsungOne 400" panose="020B050303030302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441991"/>
                  </a:ext>
                </a:extLst>
              </a:tr>
            </a:tbl>
          </a:graphicData>
        </a:graphic>
      </p:graphicFrame>
      <p:sp>
        <p:nvSpPr>
          <p:cNvPr id="9" name="직사각형 19">
            <a:extLst>
              <a:ext uri="{FF2B5EF4-FFF2-40B4-BE49-F238E27FC236}">
                <a16:creationId xmlns:a16="http://schemas.microsoft.com/office/drawing/2014/main" id="{DB12359D-03FF-47D5-85E9-F5A5108CA11A}"/>
              </a:ext>
            </a:extLst>
          </p:cNvPr>
          <p:cNvSpPr/>
          <p:nvPr/>
        </p:nvSpPr>
        <p:spPr>
          <a:xfrm>
            <a:off x="711200" y="4510833"/>
            <a:ext cx="8632825" cy="1066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72000" rIns="144000" bIns="7200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Need to be tuned for optimized performance.</a:t>
            </a:r>
          </a:p>
          <a:p>
            <a:pPr marL="182563" indent="-182563" defTabSz="914400">
              <a:lnSpc>
                <a:spcPct val="150000"/>
              </a:lnSpc>
              <a:spcAft>
                <a:spcPts val="400"/>
              </a:spcAft>
              <a:buClr>
                <a:srgbClr val="193EB0"/>
              </a:buClr>
              <a:buFont typeface="SamsungOne 400" panose="020B0503030303020204" pitchFamily="34" charset="0"/>
              <a:buChar char="‣"/>
            </a:pP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More information can be found at: 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  <a:hlinkClick r:id="rId3"/>
              </a:rPr>
              <a:t>https://xgboost.readthedocs.io/en/latest/python/index.html</a:t>
            </a:r>
            <a: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  <a:t> </a:t>
            </a:r>
            <a:br>
              <a:rPr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Times New Roman" panose="02020603050405020304" pitchFamily="18" charset="0"/>
              </a:rPr>
            </a:br>
            <a:endParaRPr lang="en-US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5965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DA3B9FD-BD2B-4E3A-B704-C23124D5497F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grpSp>
        <p:nvGrpSpPr>
          <p:cNvPr id="12" name="그룹 12">
            <a:extLst>
              <a:ext uri="{FF2B5EF4-FFF2-40B4-BE49-F238E27FC236}">
                <a16:creationId xmlns:a16="http://schemas.microsoft.com/office/drawing/2014/main" id="{BF538685-EB66-4E31-A15A-A8AA41A58704}"/>
              </a:ext>
            </a:extLst>
          </p:cNvPr>
          <p:cNvGrpSpPr/>
          <p:nvPr/>
        </p:nvGrpSpPr>
        <p:grpSpPr>
          <a:xfrm>
            <a:off x="349102" y="1528482"/>
            <a:ext cx="9259718" cy="4680231"/>
            <a:chOff x="349102" y="1523719"/>
            <a:chExt cx="9259718" cy="4680231"/>
          </a:xfrm>
        </p:grpSpPr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B03A3BCD-A2C8-4F68-947C-3F9E59EBF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t="17743" r="5537" b="41581"/>
            <a:stretch/>
          </p:blipFill>
          <p:spPr>
            <a:xfrm>
              <a:off x="349102" y="1968501"/>
              <a:ext cx="9259718" cy="42354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그룹 16">
              <a:extLst>
                <a:ext uri="{FF2B5EF4-FFF2-40B4-BE49-F238E27FC236}">
                  <a16:creationId xmlns:a16="http://schemas.microsoft.com/office/drawing/2014/main" id="{2D82986F-B024-48E1-A8B6-455E2394556C}"/>
                </a:ext>
              </a:extLst>
            </p:cNvPr>
            <p:cNvGrpSpPr/>
            <p:nvPr/>
          </p:nvGrpSpPr>
          <p:grpSpPr>
            <a:xfrm>
              <a:off x="1749423" y="3934249"/>
              <a:ext cx="6403977" cy="584200"/>
              <a:chOff x="4778069" y="4391025"/>
              <a:chExt cx="2349160" cy="431802"/>
            </a:xfrm>
          </p:grpSpPr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F2D767B0-F865-4D7A-BC37-BCE6E1147CDE}"/>
                  </a:ext>
                </a:extLst>
              </p:cNvPr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" name="직사각형 133">
                <a:extLst>
                  <a:ext uri="{FF2B5EF4-FFF2-40B4-BE49-F238E27FC236}">
                    <a16:creationId xmlns:a16="http://schemas.microsoft.com/office/drawing/2014/main" id="{9DCD18F3-341C-45BE-A719-60559E58D564}"/>
                  </a:ext>
                </a:extLst>
              </p:cNvPr>
              <p:cNvSpPr/>
              <p:nvPr/>
            </p:nvSpPr>
            <p:spPr>
              <a:xfrm>
                <a:off x="4852511" y="4493182"/>
                <a:ext cx="2200275" cy="2274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cs typeface="Samsung Sharp Sans" pitchFamily="2" charset="0"/>
                  </a:rPr>
                  <a:t>Follow practice steps on 'ex_0506.ipynb’ file.</a:t>
                </a:r>
                <a:endParaRPr lang="ko-KR" altLang="en-US" sz="20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 Sharp Sans" pitchFamily="2" charset="0"/>
                  <a:cs typeface="Samsung Sharp Sans" pitchFamily="2" charset="0"/>
                </a:endParaRPr>
              </a:p>
            </p:txBody>
          </p:sp>
        </p:grpSp>
        <p:sp>
          <p:nvSpPr>
            <p:cNvPr id="17" name="직사각형 17">
              <a:extLst>
                <a:ext uri="{FF2B5EF4-FFF2-40B4-BE49-F238E27FC236}">
                  <a16:creationId xmlns:a16="http://schemas.microsoft.com/office/drawing/2014/main" id="{4E9229C3-628B-478B-9C4E-0655387D352F}"/>
                </a:ext>
              </a:extLst>
            </p:cNvPr>
            <p:cNvSpPr/>
            <p:nvPr/>
          </p:nvSpPr>
          <p:spPr>
            <a:xfrm>
              <a:off x="546895" y="1523719"/>
              <a:ext cx="8797130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Coding Exercise #0506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073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488A1FB-C1FA-48BF-BE97-0EA7FF4DBDFE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grpSp>
        <p:nvGrpSpPr>
          <p:cNvPr id="12" name="그룹 12">
            <a:extLst>
              <a:ext uri="{FF2B5EF4-FFF2-40B4-BE49-F238E27FC236}">
                <a16:creationId xmlns:a16="http://schemas.microsoft.com/office/drawing/2014/main" id="{F35C5C96-8F5C-49D2-AAE7-EA0BF5D2DFBF}"/>
              </a:ext>
            </a:extLst>
          </p:cNvPr>
          <p:cNvGrpSpPr/>
          <p:nvPr/>
        </p:nvGrpSpPr>
        <p:grpSpPr>
          <a:xfrm>
            <a:off x="349102" y="1528482"/>
            <a:ext cx="9259718" cy="4680231"/>
            <a:chOff x="349102" y="1523719"/>
            <a:chExt cx="9259718" cy="4680231"/>
          </a:xfrm>
        </p:grpSpPr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FA871939-6D69-42E0-9A4C-A6E715356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t="17743" r="5537" b="41581"/>
            <a:stretch/>
          </p:blipFill>
          <p:spPr>
            <a:xfrm>
              <a:off x="349102" y="1968501"/>
              <a:ext cx="9259718" cy="42354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그룹 16">
              <a:extLst>
                <a:ext uri="{FF2B5EF4-FFF2-40B4-BE49-F238E27FC236}">
                  <a16:creationId xmlns:a16="http://schemas.microsoft.com/office/drawing/2014/main" id="{E8C9EBA2-6BFA-4B4B-9B25-6146B883EE4D}"/>
                </a:ext>
              </a:extLst>
            </p:cNvPr>
            <p:cNvGrpSpPr/>
            <p:nvPr/>
          </p:nvGrpSpPr>
          <p:grpSpPr>
            <a:xfrm>
              <a:off x="1749423" y="3934249"/>
              <a:ext cx="6403977" cy="584200"/>
              <a:chOff x="4778069" y="4391025"/>
              <a:chExt cx="2349160" cy="431802"/>
            </a:xfrm>
          </p:grpSpPr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02F1C808-A3AE-4984-9931-B8F07629A95D}"/>
                  </a:ext>
                </a:extLst>
              </p:cNvPr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" name="직사각형 133">
                <a:extLst>
                  <a:ext uri="{FF2B5EF4-FFF2-40B4-BE49-F238E27FC236}">
                    <a16:creationId xmlns:a16="http://schemas.microsoft.com/office/drawing/2014/main" id="{38926792-750C-4A4C-B6A2-16DE1185718D}"/>
                  </a:ext>
                </a:extLst>
              </p:cNvPr>
              <p:cNvSpPr/>
              <p:nvPr/>
            </p:nvSpPr>
            <p:spPr>
              <a:xfrm>
                <a:off x="4852511" y="4493182"/>
                <a:ext cx="2200275" cy="2274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cs typeface="Samsung Sharp Sans" pitchFamily="2" charset="0"/>
                  </a:rPr>
                  <a:t>Follow practice steps on 'ex_0507.ipynb’ file.</a:t>
                </a:r>
                <a:endParaRPr lang="ko-KR" altLang="en-US" sz="20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 Sharp Sans" pitchFamily="2" charset="0"/>
                  <a:cs typeface="Samsung Sharp Sans" pitchFamily="2" charset="0"/>
                </a:endParaRPr>
              </a:p>
            </p:txBody>
          </p:sp>
        </p:grpSp>
        <p:sp>
          <p:nvSpPr>
            <p:cNvPr id="17" name="직사각형 17">
              <a:extLst>
                <a:ext uri="{FF2B5EF4-FFF2-40B4-BE49-F238E27FC236}">
                  <a16:creationId xmlns:a16="http://schemas.microsoft.com/office/drawing/2014/main" id="{C3580414-35BE-491B-A36A-76B8C7480B18}"/>
                </a:ext>
              </a:extLst>
            </p:cNvPr>
            <p:cNvSpPr/>
            <p:nvPr/>
          </p:nvSpPr>
          <p:spPr>
            <a:xfrm>
              <a:off x="546895" y="1523719"/>
              <a:ext cx="8797130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Coding Exercise #0507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821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429493B-D0F5-4469-A298-E41164ADC8DC}"/>
              </a:ext>
            </a:extLst>
          </p:cNvPr>
          <p:cNvSpPr/>
          <p:nvPr/>
        </p:nvSpPr>
        <p:spPr>
          <a:xfrm>
            <a:off x="558800" y="525055"/>
            <a:ext cx="5824317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UNIT 4. </a:t>
            </a:r>
            <a:br>
              <a:rPr lang="en-US" altLang="ko-KR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</a:b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5.2. 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t>Ensemble Algorithms.</a:t>
            </a:r>
          </a:p>
        </p:txBody>
      </p:sp>
      <p:grpSp>
        <p:nvGrpSpPr>
          <p:cNvPr id="12" name="그룹 12">
            <a:extLst>
              <a:ext uri="{FF2B5EF4-FFF2-40B4-BE49-F238E27FC236}">
                <a16:creationId xmlns:a16="http://schemas.microsoft.com/office/drawing/2014/main" id="{6E899F64-D715-443F-89FD-0497E807256C}"/>
              </a:ext>
            </a:extLst>
          </p:cNvPr>
          <p:cNvGrpSpPr/>
          <p:nvPr/>
        </p:nvGrpSpPr>
        <p:grpSpPr>
          <a:xfrm>
            <a:off x="349102" y="1528482"/>
            <a:ext cx="9259718" cy="4680231"/>
            <a:chOff x="349102" y="1523719"/>
            <a:chExt cx="9259718" cy="4680231"/>
          </a:xfrm>
        </p:grpSpPr>
        <p:pic>
          <p:nvPicPr>
            <p:cNvPr id="13" name="그림 13">
              <a:extLst>
                <a:ext uri="{FF2B5EF4-FFF2-40B4-BE49-F238E27FC236}">
                  <a16:creationId xmlns:a16="http://schemas.microsoft.com/office/drawing/2014/main" id="{1913E14F-15F5-4DCE-8CCB-8A77A2090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7" t="17743" r="5537" b="41581"/>
            <a:stretch/>
          </p:blipFill>
          <p:spPr>
            <a:xfrm>
              <a:off x="349102" y="1968501"/>
              <a:ext cx="9259718" cy="42354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그룹 16">
              <a:extLst>
                <a:ext uri="{FF2B5EF4-FFF2-40B4-BE49-F238E27FC236}">
                  <a16:creationId xmlns:a16="http://schemas.microsoft.com/office/drawing/2014/main" id="{243E1D7F-518F-411D-BA44-4D15A148BB7C}"/>
                </a:ext>
              </a:extLst>
            </p:cNvPr>
            <p:cNvGrpSpPr/>
            <p:nvPr/>
          </p:nvGrpSpPr>
          <p:grpSpPr>
            <a:xfrm>
              <a:off x="1749423" y="3934249"/>
              <a:ext cx="6403977" cy="584200"/>
              <a:chOff x="4778069" y="4391025"/>
              <a:chExt cx="2349160" cy="431802"/>
            </a:xfrm>
          </p:grpSpPr>
          <p:sp>
            <p:nvSpPr>
              <p:cNvPr id="18" name="직사각형 18">
                <a:extLst>
                  <a:ext uri="{FF2B5EF4-FFF2-40B4-BE49-F238E27FC236}">
                    <a16:creationId xmlns:a16="http://schemas.microsoft.com/office/drawing/2014/main" id="{E71493D1-672B-4ACD-9285-67CDDCB55141}"/>
                  </a:ext>
                </a:extLst>
              </p:cNvPr>
              <p:cNvSpPr/>
              <p:nvPr/>
            </p:nvSpPr>
            <p:spPr>
              <a:xfrm>
                <a:off x="4778069" y="4391025"/>
                <a:ext cx="2349160" cy="431802"/>
              </a:xfrm>
              <a:prstGeom prst="rect">
                <a:avLst/>
              </a:prstGeom>
              <a:solidFill>
                <a:srgbClr val="193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9" name="직사각형 133">
                <a:extLst>
                  <a:ext uri="{FF2B5EF4-FFF2-40B4-BE49-F238E27FC236}">
                    <a16:creationId xmlns:a16="http://schemas.microsoft.com/office/drawing/2014/main" id="{3B417CEC-04AD-4636-B3CC-497466256226}"/>
                  </a:ext>
                </a:extLst>
              </p:cNvPr>
              <p:cNvSpPr/>
              <p:nvPr/>
            </p:nvSpPr>
            <p:spPr>
              <a:xfrm>
                <a:off x="4852511" y="4493182"/>
                <a:ext cx="2200275" cy="2274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0" h="6350"/>
                </a:sp3d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SamsungOne 700" panose="020B0803030303020204" pitchFamily="34" charset="0"/>
                    <a:ea typeface="SamsungOne 700" panose="020B0803030303020204" pitchFamily="34" charset="0"/>
                    <a:cs typeface="Samsung Sharp Sans" pitchFamily="2" charset="0"/>
                  </a:rPr>
                  <a:t>Follow practice steps on 'ex_0508.ipynb’ file.</a:t>
                </a:r>
                <a:endParaRPr lang="ko-KR" altLang="en-US" sz="2000" dirty="0">
                  <a:solidFill>
                    <a:schemeClr val="bg1"/>
                  </a:solidFill>
                  <a:latin typeface="SamsungOne 700" panose="020B0803030303020204" pitchFamily="34" charset="0"/>
                  <a:ea typeface="Samsung Sharp Sans" pitchFamily="2" charset="0"/>
                  <a:cs typeface="Samsung Sharp Sans" pitchFamily="2" charset="0"/>
                </a:endParaRPr>
              </a:p>
            </p:txBody>
          </p:sp>
        </p:grpSp>
        <p:sp>
          <p:nvSpPr>
            <p:cNvPr id="17" name="직사각형 17">
              <a:extLst>
                <a:ext uri="{FF2B5EF4-FFF2-40B4-BE49-F238E27FC236}">
                  <a16:creationId xmlns:a16="http://schemas.microsoft.com/office/drawing/2014/main" id="{EB491703-C04D-40A0-B901-0D6526466D44}"/>
                </a:ext>
              </a:extLst>
            </p:cNvPr>
            <p:cNvSpPr/>
            <p:nvPr/>
          </p:nvSpPr>
          <p:spPr>
            <a:xfrm>
              <a:off x="546895" y="1523719"/>
              <a:ext cx="8797130" cy="4924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amsung Sharp Sans" pitchFamily="2" charset="0"/>
                  <a:ea typeface="Samsung Sharp Sans" pitchFamily="2" charset="0"/>
                  <a:cs typeface="Samsung Sharp Sans" pitchFamily="2" charset="0"/>
                </a:rPr>
                <a:t>Coding Exercise #0508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768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-1" y="0"/>
            <a:ext cx="9902826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One 400" panose="020B0503030303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133">
            <a:extLst>
              <a:ext uri="{FF2B5EF4-FFF2-40B4-BE49-F238E27FC236}">
                <a16:creationId xmlns:a16="http://schemas.microsoft.com/office/drawing/2014/main" id="{03129228-AFFD-4920-A395-B1F34CCCA63C}"/>
              </a:ext>
            </a:extLst>
          </p:cNvPr>
          <p:cNvSpPr/>
          <p:nvPr/>
        </p:nvSpPr>
        <p:spPr>
          <a:xfrm>
            <a:off x="945928" y="2310389"/>
            <a:ext cx="4325318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End of chapter Quiz</a:t>
            </a:r>
            <a:endParaRPr kumimoji="0" lang="ko-KR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10" name="직사각형 133">
            <a:extLst>
              <a:ext uri="{FF2B5EF4-FFF2-40B4-BE49-F238E27FC236}">
                <a16:creationId xmlns:a16="http://schemas.microsoft.com/office/drawing/2014/main" id="{EFFA38E1-DFA1-45C9-A04B-AA01AE148DC3}"/>
              </a:ext>
            </a:extLst>
          </p:cNvPr>
          <p:cNvSpPr/>
          <p:nvPr/>
        </p:nvSpPr>
        <p:spPr>
          <a:xfrm>
            <a:off x="945929" y="3825158"/>
            <a:ext cx="4897823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Duration : 5.5 Hours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 Sharp Sans Medium" pitchFamily="2" charset="0"/>
              <a:ea typeface="Samsung Sharp Sans" pitchFamily="2" charset="0"/>
              <a:cs typeface="Samsung Sharp Sans Medium" pitchFamily="2" charset="0"/>
            </a:endParaRPr>
          </a:p>
        </p:txBody>
      </p:sp>
      <p:cxnSp>
        <p:nvCxnSpPr>
          <p:cNvPr id="11" name="직선 연결선 11">
            <a:extLst>
              <a:ext uri="{FF2B5EF4-FFF2-40B4-BE49-F238E27FC236}">
                <a16:creationId xmlns:a16="http://schemas.microsoft.com/office/drawing/2014/main" id="{B5F4E6EF-7AD8-44BC-AB8D-F465952E4A67}"/>
              </a:ext>
            </a:extLst>
          </p:cNvPr>
          <p:cNvCxnSpPr/>
          <p:nvPr/>
        </p:nvCxnSpPr>
        <p:spPr>
          <a:xfrm>
            <a:off x="656391" y="2327183"/>
            <a:ext cx="0" cy="19760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33">
            <a:extLst>
              <a:ext uri="{FF2B5EF4-FFF2-40B4-BE49-F238E27FC236}">
                <a16:creationId xmlns:a16="http://schemas.microsoft.com/office/drawing/2014/main" id="{95600080-07CE-446B-BD73-66651B6A739F}"/>
              </a:ext>
            </a:extLst>
          </p:cNvPr>
          <p:cNvSpPr/>
          <p:nvPr/>
        </p:nvSpPr>
        <p:spPr>
          <a:xfrm>
            <a:off x="945928" y="2633554"/>
            <a:ext cx="8398091" cy="846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Quiz #0501 ~ #0503</a:t>
            </a:r>
            <a:endParaRPr kumimoji="0" lang="ko-KR" altLang="en-US" sz="5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cxnSp>
        <p:nvCxnSpPr>
          <p:cNvPr id="12" name="직선 연결선 8">
            <a:extLst>
              <a:ext uri="{FF2B5EF4-FFF2-40B4-BE49-F238E27FC236}">
                <a16:creationId xmlns:a16="http://schemas.microsoft.com/office/drawing/2014/main" id="{7B3CBB49-60E9-4289-BD00-17FD176F7804}"/>
              </a:ext>
            </a:extLst>
          </p:cNvPr>
          <p:cNvCxnSpPr/>
          <p:nvPr/>
        </p:nvCxnSpPr>
        <p:spPr>
          <a:xfrm>
            <a:off x="569681" y="6209429"/>
            <a:ext cx="87743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7">
            <a:extLst>
              <a:ext uri="{FF2B5EF4-FFF2-40B4-BE49-F238E27FC236}">
                <a16:creationId xmlns:a16="http://schemas.microsoft.com/office/drawing/2014/main" id="{D2F7CC70-B285-4B1C-9C6A-78A4D0C0B398}"/>
              </a:ext>
            </a:extLst>
          </p:cNvPr>
          <p:cNvSpPr/>
          <p:nvPr/>
        </p:nvSpPr>
        <p:spPr>
          <a:xfrm>
            <a:off x="572597" y="6355371"/>
            <a:ext cx="2888788" cy="200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3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2181BC-CDC4-4E2D-9662-289F883F7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7" y="249382"/>
            <a:ext cx="1737360" cy="56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763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3">
            <a:extLst>
              <a:ext uri="{FF2B5EF4-FFF2-40B4-BE49-F238E27FC236}">
                <a16:creationId xmlns:a16="http://schemas.microsoft.com/office/drawing/2014/main" id="{E0B13BAC-09FC-4CC2-9256-34384A018D82}"/>
              </a:ext>
            </a:extLst>
          </p:cNvPr>
          <p:cNvSpPr/>
          <p:nvPr/>
        </p:nvSpPr>
        <p:spPr>
          <a:xfrm>
            <a:off x="592977" y="5631041"/>
            <a:ext cx="9309848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2019 SAMSUNG. All rights reserved.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E33A412-51E5-4F8E-A95F-B2714AEA6F4F}"/>
              </a:ext>
            </a:extLst>
          </p:cNvPr>
          <p:cNvSpPr>
            <a:spLocks noEditPoints="1"/>
          </p:cNvSpPr>
          <p:nvPr/>
        </p:nvSpPr>
        <p:spPr bwMode="auto">
          <a:xfrm>
            <a:off x="555411" y="403958"/>
            <a:ext cx="1360963" cy="210192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3A97F-C784-429E-91BC-0C08C112F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69" y="2812110"/>
            <a:ext cx="3764288" cy="123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8898"/>
      </p:ext>
    </p:extLst>
  </p:cSld>
  <p:clrMapOvr>
    <a:masterClrMapping/>
  </p:clrMapOvr>
</p:sld>
</file>

<file path=ppt/theme/theme1.xml><?xml version="1.0" encoding="utf-8"?>
<a:theme xmlns:a="http://schemas.openxmlformats.org/drawingml/2006/main" name="SIC_Template_AI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C_Template_AI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76C66DD4ECA44AB738731D69BDB7C5" ma:contentTypeVersion="8" ma:contentTypeDescription="Create a new document." ma:contentTypeScope="" ma:versionID="f035279b90d8e89390f3308663cfe401">
  <xsd:schema xmlns:xsd="http://www.w3.org/2001/XMLSchema" xmlns:xs="http://www.w3.org/2001/XMLSchema" xmlns:p="http://schemas.microsoft.com/office/2006/metadata/properties" xmlns:ns2="592b8a4e-621b-4c23-928d-9a5165fecf7e" xmlns:ns3="e225b2da-56b3-4153-b4bd-a7e375387014" targetNamespace="http://schemas.microsoft.com/office/2006/metadata/properties" ma:root="true" ma:fieldsID="a65f71abb10d01e7460b9f895c66d88a" ns2:_="" ns3:_="">
    <xsd:import namespace="592b8a4e-621b-4c23-928d-9a5165fecf7e"/>
    <xsd:import namespace="e225b2da-56b3-4153-b4bd-a7e3753870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b8a4e-621b-4c23-928d-9a5165fecf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25b2da-56b3-4153-b4bd-a7e37538701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CBBAB6-2B57-40C8-B775-8E43E17014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2b8a4e-621b-4c23-928d-9a5165fecf7e"/>
    <ds:schemaRef ds:uri="e225b2da-56b3-4153-b4bd-a7e3753870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2F7D89-0C1D-4C1F-8E9D-A1C86CA51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731E12-7EBD-4F9B-9C24-E8CAC46129B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</TotalTime>
  <Words>7477</Words>
  <Application>Microsoft Office PowerPoint</Application>
  <PresentationFormat>Custom</PresentationFormat>
  <Paragraphs>1488</Paragraphs>
  <Slides>99</Slides>
  <Notes>97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1" baseType="lpstr">
      <vt:lpstr>SIC_Template_AI</vt:lpstr>
      <vt:lpstr>1_SIC_Template_AI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creator>Soon Yong Chang</dc:creator>
  <cp:lastModifiedBy>Dr-Qadir</cp:lastModifiedBy>
  <cp:revision>2338</cp:revision>
  <dcterms:created xsi:type="dcterms:W3CDTF">2019-07-06T14:12:49Z</dcterms:created>
  <dcterms:modified xsi:type="dcterms:W3CDTF">2021-10-29T12:54:31Z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0x0101002C76C66DD4ECA44AB738731D69BDB7C5</vt:lpwstr>
  </property>
</Properties>
</file>